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46.svg" ContentType="image/svg+xml"/>
  <Override PartName="/ppt/media/image51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5479395" cy="8279765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09" userDrawn="1">
          <p15:clr>
            <a:srgbClr val="A4A3A4"/>
          </p15:clr>
        </p15:guide>
        <p15:guide id="2" pos="49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655D"/>
    <a:srgbClr val="28A69B"/>
    <a:srgbClr val="4ED4C9"/>
    <a:srgbClr val="AAC8B1"/>
    <a:srgbClr val="72A27D"/>
    <a:srgbClr val="627A98"/>
    <a:srgbClr val="8497B0"/>
    <a:srgbClr val="F5B482"/>
    <a:srgbClr val="C3E6DF"/>
    <a:srgbClr val="37AB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609"/>
        <p:guide pos="492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65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22098" y="1104000"/>
            <a:ext cx="12441897" cy="310337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245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22098" y="4298646"/>
            <a:ext cx="12441897" cy="1777701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900" spc="200"/>
            </a:lvl1pPr>
            <a:lvl2pPr marL="551815" indent="0" algn="ctr">
              <a:buNone/>
              <a:defRPr sz="2415"/>
            </a:lvl2pPr>
            <a:lvl3pPr marL="1104265" indent="0" algn="ctr">
              <a:buNone/>
              <a:defRPr sz="2175"/>
            </a:lvl3pPr>
            <a:lvl4pPr marL="1656080" indent="0" algn="ctr">
              <a:buNone/>
              <a:defRPr sz="1930"/>
            </a:lvl4pPr>
            <a:lvl5pPr marL="2207895" indent="0" algn="ctr">
              <a:buNone/>
              <a:defRPr sz="1930"/>
            </a:lvl5pPr>
            <a:lvl6pPr marL="2759710" indent="0" algn="ctr">
              <a:buNone/>
              <a:defRPr sz="1930"/>
            </a:lvl6pPr>
            <a:lvl7pPr marL="3312160" indent="0" algn="ctr">
              <a:buNone/>
              <a:defRPr sz="1930"/>
            </a:lvl7pPr>
            <a:lvl8pPr marL="3863975" indent="0" algn="ctr">
              <a:buNone/>
              <a:defRPr sz="1930"/>
            </a:lvl8pPr>
            <a:lvl9pPr marL="4415790" indent="0" algn="ctr">
              <a:buNone/>
              <a:defRPr sz="193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772476" y="934488"/>
            <a:ext cx="13931999" cy="66196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098" y="2999055"/>
            <a:ext cx="12441897" cy="1230047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724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098" y="4298646"/>
            <a:ext cx="12441897" cy="569386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9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72476" y="734551"/>
            <a:ext cx="13927428" cy="851906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772476" y="1799433"/>
            <a:ext cx="13927428" cy="5746016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527689" y="4646362"/>
            <a:ext cx="9863928" cy="925795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531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527689" y="5572157"/>
            <a:ext cx="9863928" cy="1047496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1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51815" indent="0">
              <a:buNone/>
              <a:defRPr sz="1930">
                <a:solidFill>
                  <a:schemeClr val="tx1">
                    <a:tint val="75000"/>
                  </a:schemeClr>
                </a:solidFill>
              </a:defRPr>
            </a:lvl2pPr>
            <a:lvl3pPr marL="1104265" indent="0">
              <a:buNone/>
              <a:defRPr sz="1930">
                <a:solidFill>
                  <a:schemeClr val="tx1">
                    <a:tint val="75000"/>
                  </a:schemeClr>
                </a:solidFill>
              </a:defRPr>
            </a:lvl3pPr>
            <a:lvl4pPr marL="1656080" indent="0">
              <a:buNone/>
              <a:defRPr sz="1930">
                <a:solidFill>
                  <a:schemeClr val="tx1">
                    <a:tint val="75000"/>
                  </a:schemeClr>
                </a:solidFill>
              </a:defRPr>
            </a:lvl4pPr>
            <a:lvl5pPr marL="2207895" indent="0">
              <a:buNone/>
              <a:defRPr sz="1930">
                <a:solidFill>
                  <a:schemeClr val="tx1">
                    <a:tint val="75000"/>
                  </a:schemeClr>
                </a:solidFill>
              </a:defRPr>
            </a:lvl5pPr>
            <a:lvl6pPr marL="2759710" indent="0">
              <a:buNone/>
              <a:defRPr sz="1930">
                <a:solidFill>
                  <a:schemeClr val="tx1">
                    <a:tint val="75000"/>
                  </a:schemeClr>
                </a:solidFill>
              </a:defRPr>
            </a:lvl6pPr>
            <a:lvl7pPr marL="3312160" indent="0">
              <a:buNone/>
              <a:defRPr sz="1930">
                <a:solidFill>
                  <a:schemeClr val="tx1">
                    <a:tint val="75000"/>
                  </a:schemeClr>
                </a:solidFill>
              </a:defRPr>
            </a:lvl7pPr>
            <a:lvl8pPr marL="3863975" indent="0">
              <a:buNone/>
              <a:defRPr sz="1930">
                <a:solidFill>
                  <a:schemeClr val="tx1">
                    <a:tint val="75000"/>
                  </a:schemeClr>
                </a:solidFill>
              </a:defRPr>
            </a:lvl8pPr>
            <a:lvl9pPr marL="4415790" indent="0">
              <a:buNone/>
              <a:defRPr sz="19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72476" y="734551"/>
            <a:ext cx="13927428" cy="851906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772476" y="1812472"/>
            <a:ext cx="6572905" cy="5732976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140712" y="1812472"/>
            <a:ext cx="6572905" cy="5732976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72476" y="734551"/>
            <a:ext cx="13927428" cy="851906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772476" y="1725543"/>
            <a:ext cx="6783165" cy="460724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41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51815" indent="0">
              <a:buNone/>
              <a:defRPr sz="2415" b="1"/>
            </a:lvl2pPr>
            <a:lvl3pPr marL="1104265" indent="0">
              <a:buNone/>
              <a:defRPr sz="2175" b="1"/>
            </a:lvl3pPr>
            <a:lvl4pPr marL="1656080" indent="0">
              <a:buNone/>
              <a:defRPr sz="1930" b="1"/>
            </a:lvl4pPr>
            <a:lvl5pPr marL="2207895" indent="0">
              <a:buNone/>
              <a:defRPr sz="1930" b="1"/>
            </a:lvl5pPr>
            <a:lvl6pPr marL="2759710" indent="0">
              <a:buNone/>
              <a:defRPr sz="1930" b="1"/>
            </a:lvl6pPr>
            <a:lvl7pPr marL="3312160" indent="0">
              <a:buNone/>
              <a:defRPr sz="1930" b="1"/>
            </a:lvl7pPr>
            <a:lvl8pPr marL="3863975" indent="0">
              <a:buNone/>
              <a:defRPr sz="1930" b="1"/>
            </a:lvl8pPr>
            <a:lvl9pPr marL="4415790" indent="0">
              <a:buNone/>
              <a:defRPr sz="193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772476" y="2238425"/>
            <a:ext cx="6783165" cy="5307024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7917438" y="1716523"/>
            <a:ext cx="6783165" cy="46072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41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51815" indent="0">
              <a:buNone/>
              <a:defRPr sz="2415" b="1"/>
            </a:lvl2pPr>
            <a:lvl3pPr marL="1104265" indent="0">
              <a:buNone/>
              <a:defRPr sz="2175" b="1"/>
            </a:lvl3pPr>
            <a:lvl4pPr marL="1656080" indent="0">
              <a:buNone/>
              <a:defRPr sz="1930" b="1"/>
            </a:lvl4pPr>
            <a:lvl5pPr marL="2207895" indent="0">
              <a:buNone/>
              <a:defRPr sz="1930" b="1"/>
            </a:lvl5pPr>
            <a:lvl6pPr marL="2759710" indent="0">
              <a:buNone/>
              <a:defRPr sz="1930" b="1"/>
            </a:lvl6pPr>
            <a:lvl7pPr marL="3312160" indent="0">
              <a:buNone/>
              <a:defRPr sz="1930" b="1"/>
            </a:lvl7pPr>
            <a:lvl8pPr marL="3863975" indent="0">
              <a:buNone/>
              <a:defRPr sz="1930" b="1"/>
            </a:lvl8pPr>
            <a:lvl9pPr marL="4415790" indent="0">
              <a:buNone/>
              <a:defRPr sz="193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7917438" y="2238425"/>
            <a:ext cx="6783165" cy="5307024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72476" y="734551"/>
            <a:ext cx="13927428" cy="851906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772476" y="1877669"/>
            <a:ext cx="6644359" cy="556346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93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8063007" y="1877669"/>
            <a:ext cx="6636897" cy="556346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93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2994972" y="1104000"/>
            <a:ext cx="1325551" cy="60720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338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1161000" y="1104000"/>
            <a:ext cx="11641995" cy="6072000"/>
          </a:xfrm>
        </p:spPr>
        <p:txBody>
          <a:bodyPr vert="eaVert" lIns="46800" tIns="46800" rIns="46800" bIns="46800"/>
          <a:lstStyle>
            <a:lvl1pPr marL="276225" indent="-276225">
              <a:spcAft>
                <a:spcPts val="1000"/>
              </a:spcAft>
              <a:defRPr spc="300"/>
            </a:lvl1pPr>
            <a:lvl2pPr marL="828040" indent="-276225">
              <a:defRPr spc="300"/>
            </a:lvl2pPr>
            <a:lvl3pPr marL="1379855" indent="-276225">
              <a:defRPr spc="300"/>
            </a:lvl3pPr>
            <a:lvl4pPr marL="1932305" indent="-276225">
              <a:defRPr spc="300"/>
            </a:lvl4pPr>
            <a:lvl5pPr marL="2484120" indent="-276225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772476" y="734551"/>
            <a:ext cx="13927428" cy="851906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772476" y="1799433"/>
            <a:ext cx="13927428" cy="5746016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777047" y="7623685"/>
            <a:ext cx="3428149" cy="38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5226023" y="7623685"/>
            <a:ext cx="5027952" cy="38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11271755" y="7623685"/>
            <a:ext cx="3428149" cy="38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104265" rtl="0" eaLnBrk="1" fontAlgn="auto" latinLnBrk="0" hangingPunct="1">
        <a:lnSpc>
          <a:spcPct val="100000"/>
        </a:lnSpc>
        <a:spcBef>
          <a:spcPct val="0"/>
        </a:spcBef>
        <a:buNone/>
        <a:defRPr sz="4345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76225" indent="-276225" algn="l" defTabSz="110426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217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828040" indent="-276225" algn="l" defTabSz="1104265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943735" algn="l"/>
          <a:tab pos="1943735" algn="l"/>
          <a:tab pos="1943735" algn="l"/>
          <a:tab pos="1943735" algn="l"/>
        </a:tabLst>
        <a:defRPr sz="193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379855" indent="-276225" algn="l" defTabSz="1104265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93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932305" indent="-276225" algn="l" defTabSz="1104265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69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484120" indent="-276225" algn="l" defTabSz="1104265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9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3035935" indent="-276225" algn="l" defTabSz="1104265" rtl="0" eaLnBrk="1" latinLnBrk="0" hangingPunct="1">
        <a:lnSpc>
          <a:spcPct val="90000"/>
        </a:lnSpc>
        <a:spcBef>
          <a:spcPct val="121000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6pPr>
      <a:lvl7pPr marL="3587750" indent="-276225" algn="l" defTabSz="1104265" rtl="0" eaLnBrk="1" latinLnBrk="0" hangingPunct="1">
        <a:lnSpc>
          <a:spcPct val="90000"/>
        </a:lnSpc>
        <a:spcBef>
          <a:spcPct val="121000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7pPr>
      <a:lvl8pPr marL="4140200" indent="-276225" algn="l" defTabSz="1104265" rtl="0" eaLnBrk="1" latinLnBrk="0" hangingPunct="1">
        <a:lnSpc>
          <a:spcPct val="90000"/>
        </a:lnSpc>
        <a:spcBef>
          <a:spcPct val="121000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8pPr>
      <a:lvl9pPr marL="4692015" indent="-276225" algn="l" defTabSz="1104265" rtl="0" eaLnBrk="1" latinLnBrk="0" hangingPunct="1">
        <a:lnSpc>
          <a:spcPct val="90000"/>
        </a:lnSpc>
        <a:spcBef>
          <a:spcPct val="121000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04265" rtl="0" eaLnBrk="1" latinLnBrk="0" hangingPunct="1"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51815" algn="l" defTabSz="1104265" rtl="0" eaLnBrk="1" latinLnBrk="0" hangingPunct="1">
        <a:defRPr sz="2175" kern="1200">
          <a:solidFill>
            <a:schemeClr val="tx1"/>
          </a:solidFill>
          <a:latin typeface="+mn-lt"/>
          <a:ea typeface="+mn-ea"/>
          <a:cs typeface="+mn-cs"/>
        </a:defRPr>
      </a:lvl2pPr>
      <a:lvl3pPr marL="1104265" algn="l" defTabSz="1104265" rtl="0" eaLnBrk="1" latinLnBrk="0" hangingPunct="1">
        <a:defRPr sz="2175" kern="1200">
          <a:solidFill>
            <a:schemeClr val="tx1"/>
          </a:solidFill>
          <a:latin typeface="+mn-lt"/>
          <a:ea typeface="+mn-ea"/>
          <a:cs typeface="+mn-cs"/>
        </a:defRPr>
      </a:lvl3pPr>
      <a:lvl4pPr marL="1656080" algn="l" defTabSz="1104265" rtl="0" eaLnBrk="1" latinLnBrk="0" hangingPunct="1">
        <a:defRPr sz="2175" kern="1200">
          <a:solidFill>
            <a:schemeClr val="tx1"/>
          </a:solidFill>
          <a:latin typeface="+mn-lt"/>
          <a:ea typeface="+mn-ea"/>
          <a:cs typeface="+mn-cs"/>
        </a:defRPr>
      </a:lvl4pPr>
      <a:lvl5pPr marL="2207895" algn="l" defTabSz="1104265" rtl="0" eaLnBrk="1" latinLnBrk="0" hangingPunct="1">
        <a:defRPr sz="2175" kern="1200">
          <a:solidFill>
            <a:schemeClr val="tx1"/>
          </a:solidFill>
          <a:latin typeface="+mn-lt"/>
          <a:ea typeface="+mn-ea"/>
          <a:cs typeface="+mn-cs"/>
        </a:defRPr>
      </a:lvl5pPr>
      <a:lvl6pPr marL="2759710" algn="l" defTabSz="1104265" rtl="0" eaLnBrk="1" latinLnBrk="0" hangingPunct="1">
        <a:defRPr sz="2175" kern="1200">
          <a:solidFill>
            <a:schemeClr val="tx1"/>
          </a:solidFill>
          <a:latin typeface="+mn-lt"/>
          <a:ea typeface="+mn-ea"/>
          <a:cs typeface="+mn-cs"/>
        </a:defRPr>
      </a:lvl6pPr>
      <a:lvl7pPr marL="3312160" algn="l" defTabSz="1104265" rtl="0" eaLnBrk="1" latinLnBrk="0" hangingPunct="1">
        <a:defRPr sz="2175" kern="1200">
          <a:solidFill>
            <a:schemeClr val="tx1"/>
          </a:solidFill>
          <a:latin typeface="+mn-lt"/>
          <a:ea typeface="+mn-ea"/>
          <a:cs typeface="+mn-cs"/>
        </a:defRPr>
      </a:lvl7pPr>
      <a:lvl8pPr marL="3863975" algn="l" defTabSz="1104265" rtl="0" eaLnBrk="1" latinLnBrk="0" hangingPunct="1">
        <a:defRPr sz="2175" kern="1200">
          <a:solidFill>
            <a:schemeClr val="tx1"/>
          </a:solidFill>
          <a:latin typeface="+mn-lt"/>
          <a:ea typeface="+mn-ea"/>
          <a:cs typeface="+mn-cs"/>
        </a:defRPr>
      </a:lvl8pPr>
      <a:lvl9pPr marL="4415790" algn="l" defTabSz="1104265" rtl="0" eaLnBrk="1" latinLnBrk="0" hangingPunct="1">
        <a:defRPr sz="21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image" Target="../media/image4.svg"/><Relationship Id="rId44" Type="http://schemas.openxmlformats.org/officeDocument/2006/relationships/slideLayout" Target="../slideLayouts/slideLayout1.xml"/><Relationship Id="rId43" Type="http://schemas.openxmlformats.org/officeDocument/2006/relationships/tags" Target="../tags/tag83.xml"/><Relationship Id="rId42" Type="http://schemas.openxmlformats.org/officeDocument/2006/relationships/image" Target="../media/image22.svg"/><Relationship Id="rId41" Type="http://schemas.openxmlformats.org/officeDocument/2006/relationships/image" Target="../media/image21.png"/><Relationship Id="rId40" Type="http://schemas.openxmlformats.org/officeDocument/2006/relationships/image" Target="../media/image20.svg"/><Relationship Id="rId4" Type="http://schemas.openxmlformats.org/officeDocument/2006/relationships/image" Target="../media/image3.png"/><Relationship Id="rId39" Type="http://schemas.openxmlformats.org/officeDocument/2006/relationships/image" Target="../media/image19.png"/><Relationship Id="rId38" Type="http://schemas.openxmlformats.org/officeDocument/2006/relationships/image" Target="../media/image18.svg"/><Relationship Id="rId37" Type="http://schemas.openxmlformats.org/officeDocument/2006/relationships/image" Target="../media/image17.png"/><Relationship Id="rId36" Type="http://schemas.openxmlformats.org/officeDocument/2006/relationships/image" Target="../media/image16.svg"/><Relationship Id="rId35" Type="http://schemas.openxmlformats.org/officeDocument/2006/relationships/image" Target="../media/image15.png"/><Relationship Id="rId34" Type="http://schemas.openxmlformats.org/officeDocument/2006/relationships/image" Target="../media/image14.svg"/><Relationship Id="rId33" Type="http://schemas.openxmlformats.org/officeDocument/2006/relationships/image" Target="../media/image13.png"/><Relationship Id="rId32" Type="http://schemas.openxmlformats.org/officeDocument/2006/relationships/image" Target="../media/image12.svg"/><Relationship Id="rId31" Type="http://schemas.openxmlformats.org/officeDocument/2006/relationships/image" Target="../media/image11.png"/><Relationship Id="rId30" Type="http://schemas.openxmlformats.org/officeDocument/2006/relationships/tags" Target="../tags/tag82.xml"/><Relationship Id="rId3" Type="http://schemas.openxmlformats.org/officeDocument/2006/relationships/image" Target="../media/image2.svg"/><Relationship Id="rId29" Type="http://schemas.openxmlformats.org/officeDocument/2006/relationships/tags" Target="../tags/tag81.xml"/><Relationship Id="rId28" Type="http://schemas.openxmlformats.org/officeDocument/2006/relationships/tags" Target="../tags/tag80.xml"/><Relationship Id="rId27" Type="http://schemas.openxmlformats.org/officeDocument/2006/relationships/tags" Target="../tags/tag79.xml"/><Relationship Id="rId26" Type="http://schemas.openxmlformats.org/officeDocument/2006/relationships/tags" Target="../tags/tag78.xml"/><Relationship Id="rId25" Type="http://schemas.openxmlformats.org/officeDocument/2006/relationships/tags" Target="../tags/tag77.xml"/><Relationship Id="rId24" Type="http://schemas.openxmlformats.org/officeDocument/2006/relationships/image" Target="../media/image10.svg"/><Relationship Id="rId23" Type="http://schemas.openxmlformats.org/officeDocument/2006/relationships/image" Target="../media/image9.png"/><Relationship Id="rId22" Type="http://schemas.openxmlformats.org/officeDocument/2006/relationships/image" Target="../media/image8.svg"/><Relationship Id="rId21" Type="http://schemas.openxmlformats.org/officeDocument/2006/relationships/image" Target="../media/image7.png"/><Relationship Id="rId20" Type="http://schemas.openxmlformats.org/officeDocument/2006/relationships/tags" Target="../tags/tag76.xml"/><Relationship Id="rId2" Type="http://schemas.openxmlformats.org/officeDocument/2006/relationships/image" Target="../media/image1.png"/><Relationship Id="rId19" Type="http://schemas.openxmlformats.org/officeDocument/2006/relationships/tags" Target="../tags/tag75.xml"/><Relationship Id="rId18" Type="http://schemas.openxmlformats.org/officeDocument/2006/relationships/image" Target="../media/image6.jpeg"/><Relationship Id="rId17" Type="http://schemas.openxmlformats.org/officeDocument/2006/relationships/image" Target="../media/image5.jpeg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4" Type="http://schemas.openxmlformats.org/officeDocument/2006/relationships/slideLayout" Target="../slideLayouts/slideLayout1.xml"/><Relationship Id="rId73" Type="http://schemas.openxmlformats.org/officeDocument/2006/relationships/tags" Target="../tags/tag114.xml"/><Relationship Id="rId72" Type="http://schemas.openxmlformats.org/officeDocument/2006/relationships/tags" Target="../tags/tag113.xml"/><Relationship Id="rId71" Type="http://schemas.openxmlformats.org/officeDocument/2006/relationships/tags" Target="../tags/tag112.xml"/><Relationship Id="rId70" Type="http://schemas.openxmlformats.org/officeDocument/2006/relationships/tags" Target="../tags/tag111.xml"/><Relationship Id="rId7" Type="http://schemas.openxmlformats.org/officeDocument/2006/relationships/tags" Target="../tags/tag86.xml"/><Relationship Id="rId69" Type="http://schemas.openxmlformats.org/officeDocument/2006/relationships/tags" Target="../tags/tag110.xml"/><Relationship Id="rId68" Type="http://schemas.openxmlformats.org/officeDocument/2006/relationships/tags" Target="../tags/tag109.xml"/><Relationship Id="rId67" Type="http://schemas.openxmlformats.org/officeDocument/2006/relationships/tags" Target="../tags/tag108.xml"/><Relationship Id="rId66" Type="http://schemas.openxmlformats.org/officeDocument/2006/relationships/tags" Target="../tags/tag107.xml"/><Relationship Id="rId65" Type="http://schemas.openxmlformats.org/officeDocument/2006/relationships/tags" Target="../tags/tag106.xml"/><Relationship Id="rId64" Type="http://schemas.openxmlformats.org/officeDocument/2006/relationships/image" Target="../media/image46.svg"/><Relationship Id="rId63" Type="http://schemas.openxmlformats.org/officeDocument/2006/relationships/image" Target="../media/image45.png"/><Relationship Id="rId62" Type="http://schemas.openxmlformats.org/officeDocument/2006/relationships/tags" Target="../tags/tag105.xml"/><Relationship Id="rId61" Type="http://schemas.openxmlformats.org/officeDocument/2006/relationships/image" Target="../media/image44.svg"/><Relationship Id="rId60" Type="http://schemas.openxmlformats.org/officeDocument/2006/relationships/image" Target="../media/image43.png"/><Relationship Id="rId6" Type="http://schemas.openxmlformats.org/officeDocument/2006/relationships/tags" Target="../tags/tag85.xml"/><Relationship Id="rId59" Type="http://schemas.openxmlformats.org/officeDocument/2006/relationships/image" Target="../media/image42.svg"/><Relationship Id="rId58" Type="http://schemas.openxmlformats.org/officeDocument/2006/relationships/image" Target="../media/image41.png"/><Relationship Id="rId57" Type="http://schemas.openxmlformats.org/officeDocument/2006/relationships/image" Target="../media/image40.svg"/><Relationship Id="rId56" Type="http://schemas.openxmlformats.org/officeDocument/2006/relationships/image" Target="../media/image39.png"/><Relationship Id="rId55" Type="http://schemas.openxmlformats.org/officeDocument/2006/relationships/tags" Target="../tags/tag104.xml"/><Relationship Id="rId54" Type="http://schemas.openxmlformats.org/officeDocument/2006/relationships/tags" Target="../tags/tag103.xml"/><Relationship Id="rId53" Type="http://schemas.openxmlformats.org/officeDocument/2006/relationships/image" Target="../media/image38.svg"/><Relationship Id="rId52" Type="http://schemas.openxmlformats.org/officeDocument/2006/relationships/image" Target="../media/image37.png"/><Relationship Id="rId51" Type="http://schemas.openxmlformats.org/officeDocument/2006/relationships/image" Target="../media/image36.svg"/><Relationship Id="rId50" Type="http://schemas.openxmlformats.org/officeDocument/2006/relationships/image" Target="../media/image35.png"/><Relationship Id="rId5" Type="http://schemas.openxmlformats.org/officeDocument/2006/relationships/image" Target="../media/image4.svg"/><Relationship Id="rId49" Type="http://schemas.openxmlformats.org/officeDocument/2006/relationships/image" Target="../media/image34.svg"/><Relationship Id="rId48" Type="http://schemas.openxmlformats.org/officeDocument/2006/relationships/image" Target="../media/image33.png"/><Relationship Id="rId47" Type="http://schemas.openxmlformats.org/officeDocument/2006/relationships/image" Target="../media/image32.svg"/><Relationship Id="rId46" Type="http://schemas.openxmlformats.org/officeDocument/2006/relationships/image" Target="../media/image31.png"/><Relationship Id="rId45" Type="http://schemas.openxmlformats.org/officeDocument/2006/relationships/image" Target="../media/image30.svg"/><Relationship Id="rId44" Type="http://schemas.openxmlformats.org/officeDocument/2006/relationships/image" Target="../media/image29.png"/><Relationship Id="rId43" Type="http://schemas.openxmlformats.org/officeDocument/2006/relationships/image" Target="../media/image28.svg"/><Relationship Id="rId42" Type="http://schemas.openxmlformats.org/officeDocument/2006/relationships/image" Target="../media/image27.png"/><Relationship Id="rId41" Type="http://schemas.openxmlformats.org/officeDocument/2006/relationships/image" Target="../media/image26.svg"/><Relationship Id="rId40" Type="http://schemas.openxmlformats.org/officeDocument/2006/relationships/image" Target="../media/image25.png"/><Relationship Id="rId4" Type="http://schemas.openxmlformats.org/officeDocument/2006/relationships/image" Target="../media/image3.png"/><Relationship Id="rId39" Type="http://schemas.openxmlformats.org/officeDocument/2006/relationships/image" Target="../media/image24.svg"/><Relationship Id="rId38" Type="http://schemas.openxmlformats.org/officeDocument/2006/relationships/image" Target="../media/image23.png"/><Relationship Id="rId37" Type="http://schemas.openxmlformats.org/officeDocument/2006/relationships/image" Target="../media/image22.svg"/><Relationship Id="rId36" Type="http://schemas.openxmlformats.org/officeDocument/2006/relationships/image" Target="../media/image21.png"/><Relationship Id="rId35" Type="http://schemas.openxmlformats.org/officeDocument/2006/relationships/tags" Target="../tags/tag102.xml"/><Relationship Id="rId34" Type="http://schemas.openxmlformats.org/officeDocument/2006/relationships/image" Target="../media/image18.svg"/><Relationship Id="rId33" Type="http://schemas.openxmlformats.org/officeDocument/2006/relationships/image" Target="../media/image17.png"/><Relationship Id="rId32" Type="http://schemas.openxmlformats.org/officeDocument/2006/relationships/image" Target="../media/image14.svg"/><Relationship Id="rId31" Type="http://schemas.openxmlformats.org/officeDocument/2006/relationships/image" Target="../media/image13.png"/><Relationship Id="rId30" Type="http://schemas.openxmlformats.org/officeDocument/2006/relationships/image" Target="../media/image12.svg"/><Relationship Id="rId3" Type="http://schemas.openxmlformats.org/officeDocument/2006/relationships/image" Target="../media/image2.svg"/><Relationship Id="rId29" Type="http://schemas.openxmlformats.org/officeDocument/2006/relationships/image" Target="../media/image11.png"/><Relationship Id="rId28" Type="http://schemas.openxmlformats.org/officeDocument/2006/relationships/tags" Target="../tags/tag101.xml"/><Relationship Id="rId27" Type="http://schemas.openxmlformats.org/officeDocument/2006/relationships/tags" Target="../tags/tag100.xml"/><Relationship Id="rId26" Type="http://schemas.openxmlformats.org/officeDocument/2006/relationships/tags" Target="../tags/tag99.xml"/><Relationship Id="rId25" Type="http://schemas.openxmlformats.org/officeDocument/2006/relationships/tags" Target="../tags/tag98.xml"/><Relationship Id="rId24" Type="http://schemas.openxmlformats.org/officeDocument/2006/relationships/tags" Target="../tags/tag97.xml"/><Relationship Id="rId23" Type="http://schemas.openxmlformats.org/officeDocument/2006/relationships/tags" Target="../tags/tag96.xml"/><Relationship Id="rId22" Type="http://schemas.openxmlformats.org/officeDocument/2006/relationships/image" Target="../media/image10.svg"/><Relationship Id="rId21" Type="http://schemas.openxmlformats.org/officeDocument/2006/relationships/image" Target="../media/image9.png"/><Relationship Id="rId20" Type="http://schemas.openxmlformats.org/officeDocument/2006/relationships/image" Target="../media/image8.svg"/><Relationship Id="rId2" Type="http://schemas.openxmlformats.org/officeDocument/2006/relationships/image" Target="../media/image1.png"/><Relationship Id="rId19" Type="http://schemas.openxmlformats.org/officeDocument/2006/relationships/image" Target="../media/image7.png"/><Relationship Id="rId18" Type="http://schemas.openxmlformats.org/officeDocument/2006/relationships/image" Target="../media/image6.jpeg"/><Relationship Id="rId17" Type="http://schemas.openxmlformats.org/officeDocument/2006/relationships/image" Target="../media/image5.jpeg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tags" Target="../tags/tag8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sv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tags" Target="../tags/tag118.xml"/><Relationship Id="rId5" Type="http://schemas.openxmlformats.org/officeDocument/2006/relationships/image" Target="../media/image48.png"/><Relationship Id="rId4" Type="http://schemas.openxmlformats.org/officeDocument/2006/relationships/tags" Target="../tags/tag117.xml"/><Relationship Id="rId39" Type="http://schemas.openxmlformats.org/officeDocument/2006/relationships/vmlDrawing" Target="../drawings/vmlDrawing1.v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42.xml"/><Relationship Id="rId36" Type="http://schemas.openxmlformats.org/officeDocument/2006/relationships/image" Target="../media/image53.wmf"/><Relationship Id="rId35" Type="http://schemas.openxmlformats.org/officeDocument/2006/relationships/oleObject" Target="../embeddings/oleObject2.bin"/><Relationship Id="rId34" Type="http://schemas.openxmlformats.org/officeDocument/2006/relationships/tags" Target="../tags/tag141.xml"/><Relationship Id="rId33" Type="http://schemas.openxmlformats.org/officeDocument/2006/relationships/image" Target="../media/image52.wmf"/><Relationship Id="rId32" Type="http://schemas.openxmlformats.org/officeDocument/2006/relationships/oleObject" Target="../embeddings/oleObject1.bin"/><Relationship Id="rId31" Type="http://schemas.openxmlformats.org/officeDocument/2006/relationships/tags" Target="../tags/tag140.xml"/><Relationship Id="rId30" Type="http://schemas.openxmlformats.org/officeDocument/2006/relationships/tags" Target="../tags/tag139.xml"/><Relationship Id="rId3" Type="http://schemas.openxmlformats.org/officeDocument/2006/relationships/tags" Target="../tags/tag116.xml"/><Relationship Id="rId29" Type="http://schemas.openxmlformats.org/officeDocument/2006/relationships/tags" Target="../tags/tag138.xml"/><Relationship Id="rId28" Type="http://schemas.openxmlformats.org/officeDocument/2006/relationships/tags" Target="../tags/tag137.xml"/><Relationship Id="rId27" Type="http://schemas.openxmlformats.org/officeDocument/2006/relationships/tags" Target="../tags/tag136.xml"/><Relationship Id="rId26" Type="http://schemas.openxmlformats.org/officeDocument/2006/relationships/tags" Target="../tags/tag135.xml"/><Relationship Id="rId25" Type="http://schemas.openxmlformats.org/officeDocument/2006/relationships/tags" Target="../tags/tag134.xml"/><Relationship Id="rId24" Type="http://schemas.openxmlformats.org/officeDocument/2006/relationships/tags" Target="../tags/tag133.xml"/><Relationship Id="rId23" Type="http://schemas.openxmlformats.org/officeDocument/2006/relationships/tags" Target="../tags/tag132.xml"/><Relationship Id="rId22" Type="http://schemas.openxmlformats.org/officeDocument/2006/relationships/tags" Target="../tags/tag131.xml"/><Relationship Id="rId21" Type="http://schemas.openxmlformats.org/officeDocument/2006/relationships/tags" Target="../tags/tag130.xml"/><Relationship Id="rId20" Type="http://schemas.openxmlformats.org/officeDocument/2006/relationships/tags" Target="../tags/tag129.xml"/><Relationship Id="rId2" Type="http://schemas.openxmlformats.org/officeDocument/2006/relationships/tags" Target="../tags/tag115.xml"/><Relationship Id="rId19" Type="http://schemas.openxmlformats.org/officeDocument/2006/relationships/tags" Target="../tags/tag128.xml"/><Relationship Id="rId18" Type="http://schemas.openxmlformats.org/officeDocument/2006/relationships/tags" Target="../tags/tag127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image" Target="../media/image58.png"/><Relationship Id="rId7" Type="http://schemas.openxmlformats.org/officeDocument/2006/relationships/tags" Target="../tags/tag148.xml"/><Relationship Id="rId6" Type="http://schemas.openxmlformats.org/officeDocument/2006/relationships/image" Target="../media/image57.png"/><Relationship Id="rId5" Type="http://schemas.openxmlformats.org/officeDocument/2006/relationships/tags" Target="../tags/tag147.xml"/><Relationship Id="rId4" Type="http://schemas.openxmlformats.org/officeDocument/2006/relationships/image" Target="../media/image56.png"/><Relationship Id="rId3" Type="http://schemas.openxmlformats.org/officeDocument/2006/relationships/tags" Target="../tags/tag146.xml"/><Relationship Id="rId2" Type="http://schemas.openxmlformats.org/officeDocument/2006/relationships/image" Target="../media/image55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" Type="http://schemas.openxmlformats.org/officeDocument/2006/relationships/image" Target="../media/image63.png"/><Relationship Id="rId6" Type="http://schemas.openxmlformats.org/officeDocument/2006/relationships/tags" Target="../tags/tag151.xml"/><Relationship Id="rId5" Type="http://schemas.openxmlformats.org/officeDocument/2006/relationships/image" Target="../media/image62.png"/><Relationship Id="rId4" Type="http://schemas.openxmlformats.org/officeDocument/2006/relationships/tags" Target="../tags/tag150.xml"/><Relationship Id="rId3" Type="http://schemas.openxmlformats.org/officeDocument/2006/relationships/image" Target="../media/image61.jpe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64.xml"/><Relationship Id="rId2" Type="http://schemas.openxmlformats.org/officeDocument/2006/relationships/image" Target="../media/image60.jpeg"/><Relationship Id="rId19" Type="http://schemas.openxmlformats.org/officeDocument/2006/relationships/tags" Target="../tags/tag163.xml"/><Relationship Id="rId18" Type="http://schemas.openxmlformats.org/officeDocument/2006/relationships/tags" Target="../tags/tag162.xml"/><Relationship Id="rId17" Type="http://schemas.openxmlformats.org/officeDocument/2006/relationships/tags" Target="../tags/tag161.xml"/><Relationship Id="rId16" Type="http://schemas.openxmlformats.org/officeDocument/2006/relationships/tags" Target="../tags/tag160.xml"/><Relationship Id="rId15" Type="http://schemas.openxmlformats.org/officeDocument/2006/relationships/tags" Target="../tags/tag159.xml"/><Relationship Id="rId14" Type="http://schemas.openxmlformats.org/officeDocument/2006/relationships/tags" Target="../tags/tag158.xml"/><Relationship Id="rId13" Type="http://schemas.openxmlformats.org/officeDocument/2006/relationships/tags" Target="../tags/tag157.xml"/><Relationship Id="rId12" Type="http://schemas.openxmlformats.org/officeDocument/2006/relationships/tags" Target="../tags/tag156.xml"/><Relationship Id="rId11" Type="http://schemas.openxmlformats.org/officeDocument/2006/relationships/tags" Target="../tags/tag155.xml"/><Relationship Id="rId10" Type="http://schemas.openxmlformats.org/officeDocument/2006/relationships/tags" Target="../tags/tag154.xml"/><Relationship Id="rId1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43380" y="3607435"/>
            <a:ext cx="12192635" cy="3962400"/>
          </a:xfrm>
          <a:prstGeom prst="rect">
            <a:avLst/>
          </a:prstGeom>
          <a:solidFill>
            <a:srgbClr val="FFF6F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644015" y="711200"/>
            <a:ext cx="12192000" cy="2895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812909" y="1075490"/>
            <a:ext cx="5377180" cy="2425065"/>
          </a:xfrm>
          <a:prstGeom prst="roundRect">
            <a:avLst>
              <a:gd name="adj" fmla="val 8134"/>
            </a:avLst>
          </a:prstGeom>
          <a:noFill/>
          <a:ln w="28575" cmpd="sng">
            <a:solidFill>
              <a:srgbClr val="248960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942699" y="1535230"/>
            <a:ext cx="1390650" cy="671830"/>
          </a:xfrm>
          <a:prstGeom prst="roundRect">
            <a:avLst/>
          </a:prstGeom>
          <a:solidFill>
            <a:srgbClr val="DEE9E0"/>
          </a:solidFill>
          <a:ln w="2540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tx1"/>
                </a:solidFill>
              </a:rPr>
              <a:t>P</a:t>
            </a:r>
            <a:r>
              <a:rPr lang="zh-CN" altLang="en-US" sz="1400" b="1">
                <a:solidFill>
                  <a:schemeClr val="tx1"/>
                </a:solidFill>
              </a:rPr>
              <a:t>article </a:t>
            </a:r>
            <a:r>
              <a:rPr lang="en-US" altLang="zh-CN" sz="1400" b="1">
                <a:solidFill>
                  <a:schemeClr val="tx1"/>
                </a:solidFill>
              </a:rPr>
              <a:t>T</a:t>
            </a:r>
            <a:r>
              <a:rPr lang="zh-CN" altLang="en-US" sz="1400" b="1">
                <a:solidFill>
                  <a:schemeClr val="tx1"/>
                </a:solidFill>
              </a:rPr>
              <a:t>racking</a:t>
            </a:r>
            <a:endParaRPr lang="zh-CN" altLang="en-US" sz="1400" b="1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>
            <p:custDataLst>
              <p:tags r:id="rId1"/>
            </p:custDataLst>
          </p:nvPr>
        </p:nvSpPr>
        <p:spPr>
          <a:xfrm>
            <a:off x="3935079" y="2635050"/>
            <a:ext cx="1390650" cy="671830"/>
          </a:xfrm>
          <a:prstGeom prst="roundRect">
            <a:avLst/>
          </a:prstGeom>
          <a:solidFill>
            <a:srgbClr val="DEE9E0"/>
          </a:solidFill>
          <a:ln w="2540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tx1"/>
                </a:solidFill>
                <a:sym typeface="+mn-ea"/>
              </a:rPr>
              <a:t>LSTM</a:t>
            </a:r>
            <a:endParaRPr lang="en-US" altLang="zh-CN" sz="1400" b="1">
              <a:solidFill>
                <a:schemeClr val="tx1"/>
              </a:solidFill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tx1"/>
                </a:solidFill>
                <a:sym typeface="+mn-ea"/>
              </a:rPr>
              <a:t>Prediction</a:t>
            </a:r>
            <a:endParaRPr lang="en-US" altLang="zh-CN" sz="14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24" name="图片 23" descr="3b32313535313334383bbaa3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0109" y="1462840"/>
            <a:ext cx="1038860" cy="103886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954514" y="2588695"/>
            <a:ext cx="1753235" cy="28511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200" b="1">
                <a:latin typeface="Arial" panose="020B0604020202020204" pitchFamily="34" charset="0"/>
                <a:ea typeface="微软雅黑" panose="020B0503020204020204" charset="-122"/>
              </a:rPr>
              <a:t>Ocean Current Data</a:t>
            </a:r>
            <a:endParaRPr lang="en-US" altLang="zh-CN" sz="12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804519" y="1505385"/>
            <a:ext cx="1074420" cy="718185"/>
          </a:xfrm>
          <a:prstGeom prst="roundRect">
            <a:avLst/>
          </a:prstGeom>
          <a:solidFill>
            <a:srgbClr val="90B89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F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luid 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D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ynamics 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E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quations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31" name="图片 30" descr="31393937303236303b31393937303237303bbfecc0d6b1edc7e9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3219" y="6665395"/>
            <a:ext cx="457200" cy="457200"/>
          </a:xfrm>
          <a:prstGeom prst="rect">
            <a:avLst/>
          </a:prstGeom>
        </p:spPr>
      </p:pic>
      <p:sp>
        <p:nvSpPr>
          <p:cNvPr id="34" name="椭圆 33"/>
          <p:cNvSpPr/>
          <p:nvPr/>
        </p:nvSpPr>
        <p:spPr>
          <a:xfrm>
            <a:off x="2592054" y="5416985"/>
            <a:ext cx="340360" cy="3403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椭圆 35"/>
          <p:cNvSpPr/>
          <p:nvPr>
            <p:custDataLst>
              <p:tags r:id="rId6"/>
            </p:custDataLst>
          </p:nvPr>
        </p:nvSpPr>
        <p:spPr>
          <a:xfrm>
            <a:off x="3594719" y="6325035"/>
            <a:ext cx="340360" cy="3403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椭圆 36"/>
          <p:cNvSpPr/>
          <p:nvPr>
            <p:custDataLst>
              <p:tags r:id="rId7"/>
            </p:custDataLst>
          </p:nvPr>
        </p:nvSpPr>
        <p:spPr>
          <a:xfrm>
            <a:off x="3594719" y="5342690"/>
            <a:ext cx="340360" cy="3403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椭圆 37"/>
          <p:cNvSpPr/>
          <p:nvPr>
            <p:custDataLst>
              <p:tags r:id="rId8"/>
            </p:custDataLst>
          </p:nvPr>
        </p:nvSpPr>
        <p:spPr>
          <a:xfrm>
            <a:off x="3594719" y="4872790"/>
            <a:ext cx="340360" cy="3403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椭圆 38"/>
          <p:cNvSpPr/>
          <p:nvPr>
            <p:custDataLst>
              <p:tags r:id="rId9"/>
            </p:custDataLst>
          </p:nvPr>
        </p:nvSpPr>
        <p:spPr>
          <a:xfrm>
            <a:off x="3594719" y="4402890"/>
            <a:ext cx="340360" cy="3403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椭圆 39"/>
          <p:cNvSpPr/>
          <p:nvPr>
            <p:custDataLst>
              <p:tags r:id="rId10"/>
            </p:custDataLst>
          </p:nvPr>
        </p:nvSpPr>
        <p:spPr>
          <a:xfrm>
            <a:off x="5631799" y="5364915"/>
            <a:ext cx="340360" cy="340360"/>
          </a:xfrm>
          <a:prstGeom prst="ellipse">
            <a:avLst/>
          </a:prstGeom>
          <a:solidFill>
            <a:srgbClr val="FFA983"/>
          </a:solidFill>
          <a:ln w="19050">
            <a:solidFill>
              <a:srgbClr val="DE44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2" name="直接箭头连接符 41"/>
          <p:cNvCxnSpPr>
            <a:stCxn id="34" idx="6"/>
            <a:endCxn id="39" idx="2"/>
          </p:cNvCxnSpPr>
          <p:nvPr/>
        </p:nvCxnSpPr>
        <p:spPr>
          <a:xfrm flipV="1">
            <a:off x="2932414" y="4573070"/>
            <a:ext cx="662305" cy="1014095"/>
          </a:xfrm>
          <a:prstGeom prst="straightConnector1">
            <a:avLst/>
          </a:prstGeom>
          <a:ln w="19050"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0" scaled="1"/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4" idx="6"/>
            <a:endCxn id="38" idx="2"/>
          </p:cNvCxnSpPr>
          <p:nvPr/>
        </p:nvCxnSpPr>
        <p:spPr>
          <a:xfrm flipV="1">
            <a:off x="2932414" y="5042970"/>
            <a:ext cx="662305" cy="544195"/>
          </a:xfrm>
          <a:prstGeom prst="straightConnector1">
            <a:avLst/>
          </a:prstGeom>
          <a:ln w="19050"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0" scaled="1"/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34" idx="6"/>
            <a:endCxn id="37" idx="2"/>
          </p:cNvCxnSpPr>
          <p:nvPr/>
        </p:nvCxnSpPr>
        <p:spPr>
          <a:xfrm flipV="1">
            <a:off x="2932414" y="5512870"/>
            <a:ext cx="662305" cy="74295"/>
          </a:xfrm>
          <a:prstGeom prst="straightConnector1">
            <a:avLst/>
          </a:prstGeom>
          <a:ln w="19050"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0" scaled="1"/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34" idx="6"/>
            <a:endCxn id="36" idx="2"/>
          </p:cNvCxnSpPr>
          <p:nvPr/>
        </p:nvCxnSpPr>
        <p:spPr>
          <a:xfrm>
            <a:off x="2932414" y="5587165"/>
            <a:ext cx="662305" cy="908050"/>
          </a:xfrm>
          <a:prstGeom prst="straightConnector1">
            <a:avLst/>
          </a:prstGeom>
          <a:ln w="19050"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0" scaled="1"/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9" idx="6"/>
            <a:endCxn id="40" idx="2"/>
          </p:cNvCxnSpPr>
          <p:nvPr/>
        </p:nvCxnSpPr>
        <p:spPr>
          <a:xfrm>
            <a:off x="3935079" y="4573070"/>
            <a:ext cx="1696720" cy="962025"/>
          </a:xfrm>
          <a:prstGeom prst="straightConnector1">
            <a:avLst/>
          </a:prstGeom>
          <a:ln w="19050">
            <a:gradFill>
              <a:gsLst>
                <a:gs pos="0">
                  <a:srgbClr val="CB293B"/>
                </a:gs>
                <a:gs pos="100000">
                  <a:srgbClr val="DB4300"/>
                </a:gs>
              </a:gsLst>
              <a:lin ang="0" scaled="1"/>
            </a:gradFill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8" idx="6"/>
            <a:endCxn id="40" idx="2"/>
          </p:cNvCxnSpPr>
          <p:nvPr/>
        </p:nvCxnSpPr>
        <p:spPr>
          <a:xfrm>
            <a:off x="3935079" y="5042970"/>
            <a:ext cx="1696720" cy="492125"/>
          </a:xfrm>
          <a:prstGeom prst="straightConnector1">
            <a:avLst/>
          </a:prstGeom>
          <a:ln w="19050">
            <a:gradFill>
              <a:gsLst>
                <a:gs pos="0">
                  <a:srgbClr val="CB293B"/>
                </a:gs>
                <a:gs pos="100000">
                  <a:srgbClr val="DB4300"/>
                </a:gs>
              </a:gsLst>
              <a:lin ang="0" scaled="1"/>
            </a:gra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37" idx="6"/>
            <a:endCxn id="40" idx="2"/>
          </p:cNvCxnSpPr>
          <p:nvPr/>
        </p:nvCxnSpPr>
        <p:spPr>
          <a:xfrm>
            <a:off x="3935079" y="5512870"/>
            <a:ext cx="1696720" cy="22225"/>
          </a:xfrm>
          <a:prstGeom prst="straightConnector1">
            <a:avLst/>
          </a:prstGeom>
          <a:ln w="19050">
            <a:gradFill>
              <a:gsLst>
                <a:gs pos="0">
                  <a:srgbClr val="CB293B"/>
                </a:gs>
                <a:gs pos="100000">
                  <a:srgbClr val="DB4300"/>
                </a:gs>
              </a:gsLst>
              <a:lin ang="0" scaled="1"/>
            </a:gradFill>
            <a:tailEnd type="non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36" idx="6"/>
            <a:endCxn id="40" idx="2"/>
          </p:cNvCxnSpPr>
          <p:nvPr/>
        </p:nvCxnSpPr>
        <p:spPr>
          <a:xfrm flipV="1">
            <a:off x="3935079" y="5535095"/>
            <a:ext cx="1696720" cy="960120"/>
          </a:xfrm>
          <a:prstGeom prst="straightConnector1">
            <a:avLst/>
          </a:prstGeom>
          <a:ln w="19050">
            <a:gradFill>
              <a:gsLst>
                <a:gs pos="0">
                  <a:srgbClr val="CB293B"/>
                </a:gs>
                <a:gs pos="100000">
                  <a:srgbClr val="DB4300"/>
                </a:gs>
              </a:gsLst>
              <a:lin ang="0" scaled="1"/>
            </a:gradFill>
            <a:tailEnd type="arrow" w="sm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2494264" y="5802430"/>
            <a:ext cx="621030" cy="52260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2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Input</a:t>
            </a:r>
            <a:endParaRPr lang="en-US" altLang="zh-CN" sz="120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12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Layer</a:t>
            </a:r>
            <a:endParaRPr lang="en-US" altLang="zh-CN" sz="120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>
            <p:custDataLst>
              <p:tags r:id="rId11"/>
            </p:custDataLst>
          </p:nvPr>
        </p:nvSpPr>
        <p:spPr>
          <a:xfrm>
            <a:off x="3381359" y="6739055"/>
            <a:ext cx="770890" cy="52260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Hidden Layer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>
            <p:custDataLst>
              <p:tags r:id="rId12"/>
            </p:custDataLst>
          </p:nvPr>
        </p:nvSpPr>
        <p:spPr>
          <a:xfrm>
            <a:off x="5233019" y="5721150"/>
            <a:ext cx="1113155" cy="52260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200">
                <a:solidFill>
                  <a:srgbClr val="DE4400"/>
                </a:solidFill>
                <a:latin typeface="Arial" panose="020B0604020202020204" pitchFamily="34" charset="0"/>
                <a:ea typeface="微软雅黑" panose="020B0503020204020204" charset="-122"/>
              </a:rPr>
              <a:t>Output </a:t>
            </a:r>
            <a:endParaRPr lang="en-US" altLang="zh-CN" sz="1200">
              <a:solidFill>
                <a:srgbClr val="DE440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DE4400"/>
                </a:solidFill>
                <a:latin typeface="Arial" panose="020B0604020202020204" pitchFamily="34" charset="0"/>
                <a:ea typeface="微软雅黑" panose="020B0503020204020204" charset="-122"/>
              </a:rPr>
              <a:t>Layer</a:t>
            </a:r>
            <a:endParaRPr lang="en-US" altLang="zh-CN" sz="1200">
              <a:solidFill>
                <a:srgbClr val="DE440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555349" y="5757345"/>
            <a:ext cx="388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…</a:t>
            </a:r>
            <a:endParaRPr lang="en-US" altLang="zh-CN"/>
          </a:p>
        </p:txBody>
      </p:sp>
      <p:sp>
        <p:nvSpPr>
          <p:cNvPr id="63" name="圆角矩形 62"/>
          <p:cNvSpPr/>
          <p:nvPr/>
        </p:nvSpPr>
        <p:spPr>
          <a:xfrm>
            <a:off x="4860274" y="4340660"/>
            <a:ext cx="1895475" cy="406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5">
                <a:lumMod val="75000"/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accent5">
                    <a:lumMod val="75000"/>
                  </a:schemeClr>
                </a:solidFill>
              </a:rPr>
              <a:t>Output a Dense Layer</a:t>
            </a:r>
            <a:endParaRPr lang="en-US" altLang="zh-CN" sz="12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圆角矩形 63"/>
          <p:cNvSpPr/>
          <p:nvPr>
            <p:custDataLst>
              <p:tags r:id="rId13"/>
            </p:custDataLst>
          </p:nvPr>
        </p:nvSpPr>
        <p:spPr>
          <a:xfrm>
            <a:off x="2068814" y="6665395"/>
            <a:ext cx="937895" cy="5219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5">
                <a:lumMod val="75000"/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50 Cell LSTM</a:t>
            </a:r>
            <a:endParaRPr lang="en-US" altLang="zh-CN" sz="1200" b="1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67" name="左箭头 66"/>
          <p:cNvSpPr/>
          <p:nvPr/>
        </p:nvSpPr>
        <p:spPr>
          <a:xfrm flipH="1">
            <a:off x="3115294" y="6865420"/>
            <a:ext cx="264795" cy="198755"/>
          </a:xfrm>
          <a:prstGeom prst="leftArrow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左箭头 67"/>
          <p:cNvSpPr/>
          <p:nvPr>
            <p:custDataLst>
              <p:tags r:id="rId14"/>
            </p:custDataLst>
          </p:nvPr>
        </p:nvSpPr>
        <p:spPr>
          <a:xfrm rot="16200000">
            <a:off x="5674979" y="4867075"/>
            <a:ext cx="264795" cy="198755"/>
          </a:xfrm>
          <a:prstGeom prst="leftArrow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文本框 68"/>
          <p:cNvSpPr txBox="1"/>
          <p:nvPr>
            <p:custDataLst>
              <p:tags r:id="rId15"/>
            </p:custDataLst>
          </p:nvPr>
        </p:nvSpPr>
        <p:spPr>
          <a:xfrm>
            <a:off x="5462254" y="7122595"/>
            <a:ext cx="657225" cy="2546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200" b="1">
                <a:latin typeface="Arial" panose="020B0604020202020204" pitchFamily="34" charset="0"/>
                <a:ea typeface="微软雅黑" panose="020B0503020204020204" charset="-122"/>
              </a:rPr>
              <a:t>R</a:t>
            </a:r>
            <a:r>
              <a:rPr lang="en-US" altLang="zh-CN" sz="1200" b="1">
                <a:latin typeface="Arial" panose="020B0604020202020204" pitchFamily="34" charset="0"/>
                <a:ea typeface="微软雅黑" panose="020B0503020204020204" charset="-122"/>
              </a:rPr>
              <a:t>esult</a:t>
            </a:r>
            <a:endParaRPr lang="en-US" altLang="zh-CN" sz="12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0" name="左箭头 69"/>
          <p:cNvSpPr/>
          <p:nvPr>
            <p:custDataLst>
              <p:tags r:id="rId16"/>
            </p:custDataLst>
          </p:nvPr>
        </p:nvSpPr>
        <p:spPr>
          <a:xfrm rot="16200000">
            <a:off x="5674979" y="6372660"/>
            <a:ext cx="264795" cy="198755"/>
          </a:xfrm>
          <a:prstGeom prst="leftArrow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8536289" y="855145"/>
            <a:ext cx="3582035" cy="28511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endParaRPr lang="en-US" altLang="zh-CN" sz="1800" b="1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en-US" altLang="zh-CN" sz="18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81" name="图片 80" descr="QianJianTec1706888416093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72889" y="1761925"/>
            <a:ext cx="2748915" cy="445135"/>
          </a:xfrm>
          <a:prstGeom prst="rect">
            <a:avLst/>
          </a:prstGeom>
        </p:spPr>
      </p:pic>
      <p:pic>
        <p:nvPicPr>
          <p:cNvPr id="82" name="图片 81" descr="QianJianTec1706888609048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68774" y="2856030"/>
            <a:ext cx="2453005" cy="253365"/>
          </a:xfrm>
          <a:prstGeom prst="rect">
            <a:avLst/>
          </a:prstGeom>
        </p:spPr>
      </p:pic>
      <p:sp>
        <p:nvSpPr>
          <p:cNvPr id="88" name="文本框 87"/>
          <p:cNvSpPr txBox="1"/>
          <p:nvPr/>
        </p:nvSpPr>
        <p:spPr>
          <a:xfrm>
            <a:off x="8018129" y="4520365"/>
            <a:ext cx="2225040" cy="1630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xarray.Dataset {</a:t>
            </a:r>
            <a:r>
              <a:rPr lang="en-US" altLang="zh-CN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 </a:t>
            </a:r>
            <a:r>
              <a:rPr lang="zh-CN" altLang="en-US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dimensions:</a:t>
            </a:r>
            <a:endParaRPr lang="zh-CN" altLang="en-US" sz="1100">
              <a:solidFill>
                <a:srgbClr val="21857A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        </a:t>
            </a:r>
            <a:r>
              <a:rPr lang="zh-CN" altLang="en-US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time = 1 ;</a:t>
            </a:r>
            <a:endParaRPr lang="zh-CN" altLang="en-US" sz="1100">
              <a:solidFill>
                <a:srgbClr val="21857A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        </a:t>
            </a:r>
            <a:r>
              <a:rPr lang="zh-CN" altLang="en-US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year = 1 ;</a:t>
            </a:r>
            <a:endParaRPr lang="zh-CN" altLang="en-US" sz="1100">
              <a:solidFill>
                <a:srgbClr val="21857A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        </a:t>
            </a:r>
            <a:r>
              <a:rPr lang="zh-CN" altLang="en-US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depth = 1 ;</a:t>
            </a:r>
            <a:endParaRPr lang="zh-CN" altLang="en-US" sz="1100">
              <a:solidFill>
                <a:srgbClr val="21857A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        </a:t>
            </a:r>
            <a:r>
              <a:rPr lang="zh-CN" altLang="en-US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latitude = 481 ;</a:t>
            </a:r>
            <a:endParaRPr lang="zh-CN" altLang="en-US" sz="1100">
              <a:solidFill>
                <a:srgbClr val="21857A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        </a:t>
            </a:r>
            <a:r>
              <a:rPr lang="zh-CN" altLang="en-US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longitude = 1201 ;</a:t>
            </a:r>
            <a:endParaRPr lang="zh-CN" altLang="en-US" sz="1100">
              <a:solidFill>
                <a:srgbClr val="21857A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        </a:t>
            </a:r>
            <a:r>
              <a:rPr lang="en-US" altLang="zh-CN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…… </a:t>
            </a:r>
            <a:endParaRPr lang="en-US" altLang="zh-CN" sz="1100">
              <a:solidFill>
                <a:srgbClr val="21857A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90" name="文本框 89"/>
          <p:cNvSpPr txBox="1"/>
          <p:nvPr>
            <p:custDataLst>
              <p:tags r:id="rId19"/>
            </p:custDataLst>
          </p:nvPr>
        </p:nvSpPr>
        <p:spPr>
          <a:xfrm>
            <a:off x="10853404" y="4523540"/>
            <a:ext cx="2854325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model = Sequential([</a:t>
            </a:r>
            <a:endParaRPr lang="zh-CN" altLang="en-US" sz="1100">
              <a:solidFill>
                <a:srgbClr val="21857A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    LSTM(50, input_shape=</a:t>
            </a:r>
            <a:br>
              <a:rPr lang="zh-CN" altLang="en-US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</a:br>
            <a:r>
              <a:rPr lang="zh-CN" altLang="en-US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 </a:t>
            </a:r>
            <a:r>
              <a:rPr lang="en-US" altLang="zh-CN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      </a:t>
            </a:r>
            <a:r>
              <a:rPr lang="zh-CN" altLang="en-US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(X.shape[1], X.shape[2])),</a:t>
            </a:r>
            <a:endParaRPr lang="zh-CN" altLang="en-US" sz="1100">
              <a:solidFill>
                <a:srgbClr val="21857A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    </a:t>
            </a:r>
            <a:r>
              <a:rPr lang="en-US" altLang="zh-CN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    </a:t>
            </a:r>
            <a:r>
              <a:rPr lang="zh-CN" altLang="en-US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Dense(1)])</a:t>
            </a:r>
            <a:endParaRPr lang="zh-CN" altLang="en-US" sz="1100">
              <a:solidFill>
                <a:srgbClr val="21857A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1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model.compile(optimizer='adam', loss='mean_squared_error')</a:t>
            </a:r>
            <a:endParaRPr lang="zh-CN" altLang="en-US" sz="1100">
              <a:solidFill>
                <a:srgbClr val="21857A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94" name="文本框 93"/>
          <p:cNvSpPr txBox="1"/>
          <p:nvPr>
            <p:custDataLst>
              <p:tags r:id="rId20"/>
            </p:custDataLst>
          </p:nvPr>
        </p:nvSpPr>
        <p:spPr>
          <a:xfrm>
            <a:off x="11173444" y="6840655"/>
            <a:ext cx="2710180" cy="34798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0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print(Predicted </a:t>
            </a:r>
            <a:r>
              <a:rPr lang="en-US" altLang="zh-CN" sz="10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S</a:t>
            </a:r>
            <a:r>
              <a:rPr lang="zh-CN" altLang="en-US" sz="10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ubmarine </a:t>
            </a:r>
            <a:r>
              <a:rPr lang="en-US" altLang="zh-CN" sz="10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P</a:t>
            </a:r>
            <a:r>
              <a:rPr lang="zh-CN" altLang="en-US" sz="10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osition)</a:t>
            </a:r>
            <a:endParaRPr lang="zh-CN" altLang="en-US" sz="1000">
              <a:solidFill>
                <a:srgbClr val="21857A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611739" y="855145"/>
            <a:ext cx="3787775" cy="478790"/>
          </a:xfrm>
          <a:prstGeom prst="roundRect">
            <a:avLst>
              <a:gd name="adj" fmla="val 27874"/>
            </a:avLst>
          </a:prstGeom>
          <a:solidFill>
            <a:srgbClr val="CFE0D3"/>
          </a:solidFill>
          <a:ln w="2540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rgbClr val="4D7857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Submarine Location Predict Model</a:t>
            </a:r>
            <a:endParaRPr lang="en-US" altLang="zh-CN" sz="1600" b="1">
              <a:solidFill>
                <a:srgbClr val="4D7857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438384" y="5238550"/>
            <a:ext cx="621030" cy="1101090"/>
          </a:xfrm>
          <a:prstGeom prst="roundRect">
            <a:avLst/>
          </a:prstGeom>
          <a:noFill/>
          <a:ln w="19050">
            <a:solidFill>
              <a:schemeClr val="accent5">
                <a:lumMod val="75000"/>
                <a:alpha val="7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419459" y="4272080"/>
            <a:ext cx="672465" cy="2981325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  <a:alpha val="7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456539" y="5218865"/>
            <a:ext cx="672465" cy="1048385"/>
          </a:xfrm>
          <a:prstGeom prst="roundRect">
            <a:avLst/>
          </a:prstGeom>
          <a:noFill/>
          <a:ln w="19050">
            <a:solidFill>
              <a:srgbClr val="DE4400">
                <a:alpha val="70000"/>
              </a:srgb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812909" y="3917750"/>
            <a:ext cx="5377180" cy="3519170"/>
          </a:xfrm>
          <a:prstGeom prst="roundRect">
            <a:avLst>
              <a:gd name="adj" fmla="val 5867"/>
            </a:avLst>
          </a:prstGeom>
          <a:noFill/>
          <a:ln w="28575" cmpd="sng">
            <a:solidFill>
              <a:schemeClr val="accent5">
                <a:lumMod val="75000"/>
                <a:alpha val="45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564874" y="3722805"/>
            <a:ext cx="2143125" cy="394335"/>
          </a:xfrm>
          <a:prstGeom prst="roundRect">
            <a:avLst>
              <a:gd name="adj" fmla="val 22712"/>
            </a:avLst>
          </a:prstGeom>
          <a:solidFill>
            <a:schemeClr val="accent5">
              <a:lumMod val="60000"/>
              <a:lumOff val="40000"/>
            </a:schemeClr>
          </a:solidFill>
          <a:ln w="25400" cmpd="sng">
            <a:solidFill>
              <a:schemeClr val="accent5">
                <a:lumMod val="75000"/>
                <a:alpha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LSTM Model</a:t>
            </a:r>
            <a:endParaRPr lang="en-US" altLang="zh-CN" sz="1600" b="1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1" name="图片 10" descr="海洋生物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839069" y="2029895"/>
            <a:ext cx="407035" cy="407035"/>
          </a:xfrm>
          <a:prstGeom prst="rect">
            <a:avLst/>
          </a:prstGeom>
        </p:spPr>
      </p:pic>
      <p:pic>
        <p:nvPicPr>
          <p:cNvPr id="13" name="图片 12" descr="数据库分析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2046589" y="1779070"/>
            <a:ext cx="746760" cy="746760"/>
          </a:xfrm>
          <a:prstGeom prst="rect">
            <a:avLst/>
          </a:prstGeom>
        </p:spPr>
      </p:pic>
      <p:sp>
        <p:nvSpPr>
          <p:cNvPr id="15" name="下箭头 14"/>
          <p:cNvSpPr/>
          <p:nvPr>
            <p:custDataLst>
              <p:tags r:id="rId25"/>
            </p:custDataLst>
          </p:nvPr>
        </p:nvSpPr>
        <p:spPr>
          <a:xfrm rot="16200000">
            <a:off x="3495024" y="1650800"/>
            <a:ext cx="321945" cy="426720"/>
          </a:xfrm>
          <a:prstGeom prst="downArrow">
            <a:avLst/>
          </a:prstGeom>
          <a:solidFill>
            <a:srgbClr val="ECF3ED"/>
          </a:solidFill>
          <a:ln w="1905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>
            <p:custDataLst>
              <p:tags r:id="rId26"/>
            </p:custDataLst>
          </p:nvPr>
        </p:nvSpPr>
        <p:spPr>
          <a:xfrm>
            <a:off x="4499594" y="2264845"/>
            <a:ext cx="306705" cy="300990"/>
          </a:xfrm>
          <a:prstGeom prst="downArrow">
            <a:avLst/>
          </a:prstGeom>
          <a:solidFill>
            <a:srgbClr val="ECF3ED"/>
          </a:solidFill>
          <a:ln w="1905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>
            <p:custDataLst>
              <p:tags r:id="rId27"/>
            </p:custDataLst>
          </p:nvPr>
        </p:nvSpPr>
        <p:spPr>
          <a:xfrm>
            <a:off x="4491974" y="3360855"/>
            <a:ext cx="306705" cy="339090"/>
          </a:xfrm>
          <a:prstGeom prst="downArrow">
            <a:avLst/>
          </a:prstGeom>
          <a:solidFill>
            <a:srgbClr val="ECF3ED"/>
          </a:solidFill>
          <a:ln w="1905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下箭头 40"/>
          <p:cNvSpPr/>
          <p:nvPr>
            <p:custDataLst>
              <p:tags r:id="rId28"/>
            </p:custDataLst>
          </p:nvPr>
        </p:nvSpPr>
        <p:spPr>
          <a:xfrm rot="5400000" flipH="1">
            <a:off x="5383514" y="1700330"/>
            <a:ext cx="321945" cy="328295"/>
          </a:xfrm>
          <a:prstGeom prst="downArrow">
            <a:avLst/>
          </a:prstGeom>
          <a:solidFill>
            <a:srgbClr val="ECF3ED"/>
          </a:solidFill>
          <a:ln w="1905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7624429" y="1075490"/>
            <a:ext cx="6017260" cy="2425065"/>
          </a:xfrm>
          <a:prstGeom prst="roundRect">
            <a:avLst>
              <a:gd name="adj" fmla="val 8134"/>
            </a:avLst>
          </a:prstGeom>
          <a:noFill/>
          <a:ln w="28575" cmpd="sng">
            <a:solidFill>
              <a:srgbClr val="248960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/>
        </p:nvSpPr>
        <p:spPr>
          <a:xfrm>
            <a:off x="9182084" y="817045"/>
            <a:ext cx="3072130" cy="478790"/>
          </a:xfrm>
          <a:prstGeom prst="roundRect">
            <a:avLst>
              <a:gd name="adj" fmla="val 27874"/>
            </a:avLst>
          </a:prstGeom>
          <a:solidFill>
            <a:srgbClr val="AECAB5"/>
          </a:solidFill>
          <a:ln w="2540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Initial Model Establishment</a:t>
            </a:r>
            <a:endParaRPr lang="en-US" altLang="zh-CN" sz="1600" b="1">
              <a:solidFill>
                <a:srgbClr val="4D7857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7831439" y="1582220"/>
            <a:ext cx="5619115" cy="681990"/>
          </a:xfrm>
          <a:prstGeom prst="roundRect">
            <a:avLst>
              <a:gd name="adj" fmla="val 27977"/>
            </a:avLst>
          </a:prstGeom>
          <a:noFill/>
          <a:ln w="25400">
            <a:solidFill>
              <a:srgbClr val="ACCAB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b="1">
              <a:solidFill>
                <a:schemeClr val="tx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8039719" y="1417120"/>
            <a:ext cx="2854325" cy="325755"/>
          </a:xfrm>
          <a:prstGeom prst="roundRect">
            <a:avLst>
              <a:gd name="adj" fmla="val 27874"/>
            </a:avLst>
          </a:prstGeom>
          <a:solidFill>
            <a:srgbClr val="CFE0D3"/>
          </a:solidFill>
          <a:ln w="1905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sym typeface="+mn-ea"/>
              </a:rPr>
              <a:t>Submersible </a:t>
            </a:r>
            <a:r>
              <a:rPr lang="en-US" altLang="zh-CN" sz="1400" b="1">
                <a:sym typeface="+mn-ea"/>
              </a:rPr>
              <a:t>M</a:t>
            </a:r>
            <a:r>
              <a:rPr lang="zh-CN" altLang="en-US" sz="1400" b="1">
                <a:sym typeface="+mn-ea"/>
              </a:rPr>
              <a:t>otion</a:t>
            </a:r>
            <a:r>
              <a:rPr lang="en-US" altLang="zh-CN" sz="1400" b="1">
                <a:sym typeface="+mn-ea"/>
              </a:rPr>
              <a:t> E</a:t>
            </a:r>
            <a:r>
              <a:rPr lang="zh-CN" altLang="en-US" sz="1400" b="1">
                <a:sym typeface="+mn-ea"/>
              </a:rPr>
              <a:t>quations</a:t>
            </a:r>
            <a:endParaRPr lang="zh-CN" altLang="en-US" sz="1400" b="1">
              <a:solidFill>
                <a:srgbClr val="4D7857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7831439" y="2618540"/>
            <a:ext cx="5619115" cy="606425"/>
          </a:xfrm>
          <a:prstGeom prst="roundRect">
            <a:avLst>
              <a:gd name="adj" fmla="val 24188"/>
            </a:avLst>
          </a:prstGeom>
          <a:noFill/>
          <a:ln w="25400">
            <a:solidFill>
              <a:srgbClr val="ACCAB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b="1">
              <a:solidFill>
                <a:schemeClr val="tx1"/>
              </a:solidFill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8039719" y="2453440"/>
            <a:ext cx="2641600" cy="325755"/>
          </a:xfrm>
          <a:prstGeom prst="roundRect">
            <a:avLst>
              <a:gd name="adj" fmla="val 27874"/>
            </a:avLst>
          </a:prstGeom>
          <a:solidFill>
            <a:srgbClr val="CFE0D3"/>
          </a:solidFill>
          <a:ln w="1905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ym typeface="+mn-ea"/>
              </a:rPr>
              <a:t>P</a:t>
            </a:r>
            <a:r>
              <a:rPr lang="zh-CN" altLang="en-US" sz="1400" b="1">
                <a:sym typeface="+mn-ea"/>
              </a:rPr>
              <a:t>article </a:t>
            </a:r>
            <a:r>
              <a:rPr lang="en-US" altLang="zh-CN" sz="1400" b="1">
                <a:sym typeface="+mn-ea"/>
              </a:rPr>
              <a:t>T</a:t>
            </a:r>
            <a:r>
              <a:rPr lang="zh-CN" altLang="en-US" sz="1400" b="1">
                <a:sym typeface="+mn-ea"/>
              </a:rPr>
              <a:t>racking</a:t>
            </a:r>
            <a:r>
              <a:rPr lang="en-US" altLang="zh-CN" sz="1400" b="1">
                <a:sym typeface="+mn-ea"/>
              </a:rPr>
              <a:t> E</a:t>
            </a:r>
            <a:r>
              <a:rPr lang="zh-CN" altLang="en-US" sz="1400" b="1">
                <a:sym typeface="+mn-ea"/>
              </a:rPr>
              <a:t>quations</a:t>
            </a:r>
            <a:endParaRPr lang="zh-CN" altLang="en-US" sz="1400">
              <a:solidFill>
                <a:srgbClr val="4D7857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7624429" y="3917750"/>
            <a:ext cx="6016625" cy="3519170"/>
          </a:xfrm>
          <a:prstGeom prst="roundRect">
            <a:avLst>
              <a:gd name="adj" fmla="val 5867"/>
            </a:avLst>
          </a:prstGeom>
          <a:noFill/>
          <a:ln w="28575" cmpd="sng">
            <a:solidFill>
              <a:schemeClr val="accent5">
                <a:lumMod val="75000"/>
                <a:alpha val="45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下箭头 73"/>
          <p:cNvSpPr/>
          <p:nvPr>
            <p:custDataLst>
              <p:tags r:id="rId29"/>
            </p:custDataLst>
          </p:nvPr>
        </p:nvSpPr>
        <p:spPr>
          <a:xfrm rot="5400000" flipH="1">
            <a:off x="7041499" y="1551105"/>
            <a:ext cx="389890" cy="600075"/>
          </a:xfrm>
          <a:prstGeom prst="downArrow">
            <a:avLst/>
          </a:prstGeom>
          <a:solidFill>
            <a:srgbClr val="ECF3ED"/>
          </a:solidFill>
          <a:ln w="2540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下箭头 76"/>
          <p:cNvSpPr/>
          <p:nvPr>
            <p:custDataLst>
              <p:tags r:id="rId30"/>
            </p:custDataLst>
          </p:nvPr>
        </p:nvSpPr>
        <p:spPr>
          <a:xfrm rot="5400000" flipH="1">
            <a:off x="6886559" y="4767380"/>
            <a:ext cx="492125" cy="806450"/>
          </a:xfrm>
          <a:prstGeom prst="downArrow">
            <a:avLst/>
          </a:prstGeom>
          <a:solidFill>
            <a:srgbClr val="ECF3ED"/>
          </a:solidFill>
          <a:ln w="2540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圆角矩形 90"/>
          <p:cNvSpPr/>
          <p:nvPr/>
        </p:nvSpPr>
        <p:spPr>
          <a:xfrm>
            <a:off x="9269714" y="3722805"/>
            <a:ext cx="2896870" cy="394335"/>
          </a:xfrm>
          <a:prstGeom prst="roundRect">
            <a:avLst>
              <a:gd name="adj" fmla="val 22712"/>
            </a:avLst>
          </a:prstGeom>
          <a:solidFill>
            <a:srgbClr val="36CEC2"/>
          </a:solidFill>
          <a:ln w="25400" cmpd="sng">
            <a:solidFill>
              <a:schemeClr val="accent5">
                <a:lumMod val="75000"/>
                <a:alpha val="6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LSTM Model Training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7740634" y="4356535"/>
            <a:ext cx="2756535" cy="1769110"/>
          </a:xfrm>
          <a:prstGeom prst="roundRect">
            <a:avLst>
              <a:gd name="adj" fmla="val 10687"/>
            </a:avLst>
          </a:prstGeom>
          <a:noFill/>
          <a:ln w="25400">
            <a:solidFill>
              <a:srgbClr val="44A49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b="1">
              <a:solidFill>
                <a:schemeClr val="tx1"/>
              </a:solidFill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8146399" y="4215565"/>
            <a:ext cx="1986280" cy="325755"/>
          </a:xfrm>
          <a:prstGeom prst="roundRect">
            <a:avLst>
              <a:gd name="adj" fmla="val 27874"/>
            </a:avLst>
          </a:prstGeom>
          <a:solidFill>
            <a:srgbClr val="5ED8CE"/>
          </a:solidFill>
          <a:ln w="19050">
            <a:solidFill>
              <a:srgbClr val="44A49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Data Preprocessing</a:t>
            </a:r>
            <a:endParaRPr lang="zh-CN" altLang="en-US" sz="1400">
              <a:solidFill>
                <a:srgbClr val="4D7857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7926054" y="6619675"/>
            <a:ext cx="322770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0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scaler = MinMaxScaler(feature_range=(0, 1))</a:t>
            </a:r>
            <a:endParaRPr lang="zh-CN" altLang="en-US" sz="1000">
              <a:solidFill>
                <a:srgbClr val="21857A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>
                <a:solidFill>
                  <a:srgbClr val="21857A"/>
                </a:solidFill>
                <a:latin typeface="Microsoft YaHei UI" panose="020B0503020204020204" charset="-122"/>
                <a:ea typeface="Microsoft YaHei UI" panose="020B0503020204020204" charset="-122"/>
              </a:rPr>
              <a:t>scaled_data = scaler.fit_transform(data)</a:t>
            </a:r>
            <a:endParaRPr lang="zh-CN" altLang="en-US" sz="1000">
              <a:solidFill>
                <a:srgbClr val="21857A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98" name="圆角矩形 97"/>
          <p:cNvSpPr/>
          <p:nvPr/>
        </p:nvSpPr>
        <p:spPr>
          <a:xfrm>
            <a:off x="7740634" y="6420920"/>
            <a:ext cx="3289300" cy="862330"/>
          </a:xfrm>
          <a:prstGeom prst="roundRect">
            <a:avLst>
              <a:gd name="adj" fmla="val 18296"/>
            </a:avLst>
          </a:prstGeom>
          <a:noFill/>
          <a:ln w="25400">
            <a:solidFill>
              <a:srgbClr val="44A49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b="1">
              <a:solidFill>
                <a:schemeClr val="tx1"/>
              </a:solidFill>
            </a:endParaRPr>
          </a:p>
        </p:txBody>
      </p:sp>
      <p:sp>
        <p:nvSpPr>
          <p:cNvPr id="99" name="圆角矩形 98"/>
          <p:cNvSpPr/>
          <p:nvPr/>
        </p:nvSpPr>
        <p:spPr>
          <a:xfrm>
            <a:off x="8430879" y="6286300"/>
            <a:ext cx="1986280" cy="325755"/>
          </a:xfrm>
          <a:prstGeom prst="roundRect">
            <a:avLst>
              <a:gd name="adj" fmla="val 27874"/>
            </a:avLst>
          </a:prstGeom>
          <a:solidFill>
            <a:srgbClr val="5ED8CE"/>
          </a:solidFill>
          <a:ln w="19050">
            <a:solidFill>
              <a:srgbClr val="44A49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ym typeface="+mn-ea"/>
              </a:rPr>
              <a:t>Data Normalization</a:t>
            </a:r>
            <a:endParaRPr lang="zh-CN" altLang="en-US" sz="1400">
              <a:solidFill>
                <a:srgbClr val="4D7857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10681319" y="4349550"/>
            <a:ext cx="2825115" cy="1936750"/>
          </a:xfrm>
          <a:prstGeom prst="roundRect">
            <a:avLst>
              <a:gd name="adj" fmla="val 10687"/>
            </a:avLst>
          </a:prstGeom>
          <a:noFill/>
          <a:ln w="25400">
            <a:solidFill>
              <a:srgbClr val="44A49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b="1">
              <a:solidFill>
                <a:schemeClr val="tx1"/>
              </a:solidFill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11085179" y="4207945"/>
            <a:ext cx="2131060" cy="325755"/>
          </a:xfrm>
          <a:prstGeom prst="roundRect">
            <a:avLst>
              <a:gd name="adj" fmla="val 27874"/>
            </a:avLst>
          </a:prstGeom>
          <a:solidFill>
            <a:srgbClr val="5ED8CE"/>
          </a:solidFill>
          <a:ln w="19050">
            <a:solidFill>
              <a:srgbClr val="44A49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Model Improvements</a:t>
            </a:r>
            <a:endParaRPr lang="zh-CN" altLang="en-US" sz="1400">
              <a:solidFill>
                <a:srgbClr val="4D7857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11135979" y="6579035"/>
            <a:ext cx="2370455" cy="704215"/>
          </a:xfrm>
          <a:prstGeom prst="roundRect">
            <a:avLst>
              <a:gd name="adj" fmla="val 18296"/>
            </a:avLst>
          </a:prstGeom>
          <a:noFill/>
          <a:ln w="25400">
            <a:solidFill>
              <a:srgbClr val="44A49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b="1">
              <a:solidFill>
                <a:schemeClr val="tx1"/>
              </a:solidFill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11439509" y="6421555"/>
            <a:ext cx="1809750" cy="325755"/>
          </a:xfrm>
          <a:prstGeom prst="roundRect">
            <a:avLst>
              <a:gd name="adj" fmla="val 27874"/>
            </a:avLst>
          </a:prstGeom>
          <a:solidFill>
            <a:srgbClr val="5ED8CE"/>
          </a:solidFill>
          <a:ln w="19050">
            <a:solidFill>
              <a:srgbClr val="44A49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400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Result Prediction</a:t>
            </a:r>
            <a:endParaRPr lang="zh-CN" altLang="en-US" sz="1400">
              <a:solidFill>
                <a:srgbClr val="4D7857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104" name="图片 103" descr="原子"/>
          <p:cNvPicPr>
            <a:picLocks noChangeAspect="1"/>
          </p:cNvPicPr>
          <p:nvPr/>
        </p:nvPicPr>
        <p:blipFill>
          <a:blip r:embed="rId31">
            <a:alphaModFix amt="50000"/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2923504" y="2453440"/>
            <a:ext cx="582930" cy="582930"/>
          </a:xfrm>
          <a:prstGeom prst="rect">
            <a:avLst/>
          </a:prstGeom>
        </p:spPr>
      </p:pic>
      <p:pic>
        <p:nvPicPr>
          <p:cNvPr id="105" name="图片 104" descr="鱼雷潜水艇"/>
          <p:cNvPicPr>
            <a:picLocks noChangeAspect="1"/>
          </p:cNvPicPr>
          <p:nvPr/>
        </p:nvPicPr>
        <p:blipFill>
          <a:blip r:embed="rId33">
            <a:alphaModFix amt="50000"/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2853019" y="1140260"/>
            <a:ext cx="723265" cy="723265"/>
          </a:xfrm>
          <a:prstGeom prst="rect">
            <a:avLst/>
          </a:prstGeom>
        </p:spPr>
      </p:pic>
      <p:pic>
        <p:nvPicPr>
          <p:cNvPr id="106" name="图片 105" descr="练习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flipV="1">
            <a:off x="7190089" y="1380925"/>
            <a:ext cx="322580" cy="322580"/>
          </a:xfrm>
          <a:prstGeom prst="rect">
            <a:avLst/>
          </a:prstGeom>
        </p:spPr>
      </p:pic>
      <p:pic>
        <p:nvPicPr>
          <p:cNvPr id="107" name="图片 106" descr="迷恋表情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038709" y="2478840"/>
            <a:ext cx="436245" cy="436245"/>
          </a:xfrm>
          <a:prstGeom prst="rect">
            <a:avLst/>
          </a:prstGeom>
        </p:spPr>
      </p:pic>
      <p:pic>
        <p:nvPicPr>
          <p:cNvPr id="110" name="图片 109" descr="数据"/>
          <p:cNvPicPr>
            <a:picLocks noChangeAspect="1"/>
          </p:cNvPicPr>
          <p:nvPr/>
        </p:nvPicPr>
        <p:blipFill>
          <a:blip r:embed="rId39">
            <a:alphaModFix amt="90000"/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042769" y="4834055"/>
            <a:ext cx="379095" cy="379095"/>
          </a:xfrm>
          <a:prstGeom prst="rect">
            <a:avLst/>
          </a:prstGeom>
        </p:spPr>
      </p:pic>
      <p:pic>
        <p:nvPicPr>
          <p:cNvPr id="111" name="图片 110" descr="微笑表情"/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038709" y="1380925"/>
            <a:ext cx="444500" cy="444500"/>
          </a:xfrm>
          <a:prstGeom prst="rect">
            <a:avLst/>
          </a:prstGeom>
        </p:spPr>
      </p:pic>
    </p:spTree>
    <p:custDataLst>
      <p:tags r:id="rId4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890" y="3549650"/>
            <a:ext cx="15470505" cy="4457065"/>
          </a:xfrm>
          <a:prstGeom prst="rect">
            <a:avLst/>
          </a:prstGeom>
          <a:solidFill>
            <a:srgbClr val="FFF6F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90" y="235585"/>
            <a:ext cx="15469870" cy="33134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98755" y="692785"/>
            <a:ext cx="7884795" cy="2599055"/>
          </a:xfrm>
          <a:prstGeom prst="roundRect">
            <a:avLst>
              <a:gd name="adj" fmla="val 7402"/>
            </a:avLst>
          </a:prstGeom>
          <a:noFill/>
          <a:ln w="28575" cmpd="sng">
            <a:solidFill>
              <a:srgbClr val="248960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4470384" y="1170740"/>
            <a:ext cx="1390650" cy="671830"/>
          </a:xfrm>
          <a:prstGeom prst="roundRect">
            <a:avLst/>
          </a:prstGeom>
          <a:solidFill>
            <a:srgbClr val="DEE9E0"/>
          </a:solidFill>
          <a:ln w="2540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tx1"/>
                </a:solidFill>
              </a:rPr>
              <a:t>P</a:t>
            </a:r>
            <a:r>
              <a:rPr lang="zh-CN" altLang="en-US" sz="1400" b="1">
                <a:solidFill>
                  <a:schemeClr val="tx1"/>
                </a:solidFill>
              </a:rPr>
              <a:t>article </a:t>
            </a:r>
            <a:r>
              <a:rPr lang="en-US" altLang="zh-CN" sz="1400" b="1">
                <a:solidFill>
                  <a:schemeClr val="tx1"/>
                </a:solidFill>
              </a:rPr>
              <a:t>T</a:t>
            </a:r>
            <a:r>
              <a:rPr lang="zh-CN" altLang="en-US" sz="1400" b="1">
                <a:solidFill>
                  <a:schemeClr val="tx1"/>
                </a:solidFill>
              </a:rPr>
              <a:t>racking</a:t>
            </a:r>
            <a:endParaRPr lang="zh-CN" altLang="en-US" sz="1400" b="1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>
            <p:custDataLst>
              <p:tags r:id="rId1"/>
            </p:custDataLst>
          </p:nvPr>
        </p:nvSpPr>
        <p:spPr>
          <a:xfrm>
            <a:off x="4462764" y="2270560"/>
            <a:ext cx="1390650" cy="671830"/>
          </a:xfrm>
          <a:prstGeom prst="roundRect">
            <a:avLst/>
          </a:prstGeom>
          <a:solidFill>
            <a:srgbClr val="DEE9E0"/>
          </a:solidFill>
          <a:ln w="2540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tx1"/>
                </a:solidFill>
                <a:sym typeface="+mn-ea"/>
              </a:rPr>
              <a:t>LSTM</a:t>
            </a:r>
            <a:endParaRPr lang="en-US" altLang="zh-CN" sz="1400" b="1">
              <a:solidFill>
                <a:schemeClr val="tx1"/>
              </a:solidFill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tx1"/>
                </a:solidFill>
                <a:sym typeface="+mn-ea"/>
              </a:rPr>
              <a:t>Prediction</a:t>
            </a:r>
            <a:endParaRPr lang="en-US" altLang="zh-CN" sz="14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24" name="图片 23" descr="3b32313535313334383bbaa3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4884" y="1098350"/>
            <a:ext cx="1038860" cy="103886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687830" y="2521585"/>
            <a:ext cx="2047240" cy="28511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400" b="1">
                <a:solidFill>
                  <a:srgbClr val="005C9C"/>
                </a:solidFill>
                <a:latin typeface="Arial" panose="020B0604020202020204" pitchFamily="34" charset="0"/>
                <a:ea typeface="微软雅黑" panose="020B0503020204020204" charset="-122"/>
              </a:rPr>
              <a:t>Ocean Current Data</a:t>
            </a:r>
            <a:endParaRPr lang="en-US" altLang="zh-CN" sz="1400" b="1">
              <a:solidFill>
                <a:srgbClr val="005C9C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6606524" y="1140895"/>
            <a:ext cx="1074420" cy="718185"/>
          </a:xfrm>
          <a:prstGeom prst="roundRect">
            <a:avLst/>
          </a:prstGeom>
          <a:solidFill>
            <a:srgbClr val="90B89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 b="1">
                <a:solidFill>
                  <a:srgbClr val="3D6046"/>
                </a:solidFill>
                <a:sym typeface="+mn-ea"/>
              </a:rPr>
              <a:t>Fluid Dynamics Equations</a:t>
            </a:r>
            <a:endParaRPr lang="en-US" altLang="zh-CN" sz="1200" b="1">
              <a:solidFill>
                <a:srgbClr val="3D6046"/>
              </a:solidFill>
              <a:sym typeface="+mn-ea"/>
            </a:endParaRPr>
          </a:p>
        </p:txBody>
      </p:sp>
      <p:pic>
        <p:nvPicPr>
          <p:cNvPr id="31" name="图片 30" descr="31393937303236303b31393937303237303bbfecc0d6b1edc7e9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2774" y="6750485"/>
            <a:ext cx="457200" cy="457200"/>
          </a:xfrm>
          <a:prstGeom prst="rect">
            <a:avLst/>
          </a:prstGeom>
        </p:spPr>
      </p:pic>
      <p:sp>
        <p:nvSpPr>
          <p:cNvPr id="34" name="椭圆 33"/>
          <p:cNvSpPr/>
          <p:nvPr/>
        </p:nvSpPr>
        <p:spPr>
          <a:xfrm>
            <a:off x="6052169" y="5094405"/>
            <a:ext cx="340360" cy="3403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椭圆 35"/>
          <p:cNvSpPr/>
          <p:nvPr>
            <p:custDataLst>
              <p:tags r:id="rId6"/>
            </p:custDataLst>
          </p:nvPr>
        </p:nvSpPr>
        <p:spPr>
          <a:xfrm>
            <a:off x="7054834" y="6410125"/>
            <a:ext cx="340360" cy="3403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椭圆 36"/>
          <p:cNvSpPr/>
          <p:nvPr>
            <p:custDataLst>
              <p:tags r:id="rId7"/>
            </p:custDataLst>
          </p:nvPr>
        </p:nvSpPr>
        <p:spPr>
          <a:xfrm>
            <a:off x="7054834" y="5427780"/>
            <a:ext cx="340360" cy="3403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椭圆 37"/>
          <p:cNvSpPr/>
          <p:nvPr>
            <p:custDataLst>
              <p:tags r:id="rId8"/>
            </p:custDataLst>
          </p:nvPr>
        </p:nvSpPr>
        <p:spPr>
          <a:xfrm>
            <a:off x="7054834" y="4957880"/>
            <a:ext cx="340360" cy="3403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椭圆 38"/>
          <p:cNvSpPr/>
          <p:nvPr>
            <p:custDataLst>
              <p:tags r:id="rId9"/>
            </p:custDataLst>
          </p:nvPr>
        </p:nvSpPr>
        <p:spPr>
          <a:xfrm>
            <a:off x="7054834" y="4487980"/>
            <a:ext cx="340360" cy="3403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椭圆 39"/>
          <p:cNvSpPr/>
          <p:nvPr>
            <p:custDataLst>
              <p:tags r:id="rId10"/>
            </p:custDataLst>
          </p:nvPr>
        </p:nvSpPr>
        <p:spPr>
          <a:xfrm>
            <a:off x="8413734" y="5427145"/>
            <a:ext cx="340360" cy="340360"/>
          </a:xfrm>
          <a:prstGeom prst="ellipse">
            <a:avLst/>
          </a:prstGeom>
          <a:solidFill>
            <a:srgbClr val="FFA983"/>
          </a:solidFill>
          <a:ln w="19050">
            <a:solidFill>
              <a:srgbClr val="DE44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2" name="直接箭头连接符 41"/>
          <p:cNvCxnSpPr>
            <a:stCxn id="34" idx="6"/>
            <a:endCxn id="39" idx="2"/>
          </p:cNvCxnSpPr>
          <p:nvPr/>
        </p:nvCxnSpPr>
        <p:spPr>
          <a:xfrm flipV="1">
            <a:off x="6392529" y="4658160"/>
            <a:ext cx="662305" cy="606425"/>
          </a:xfrm>
          <a:prstGeom prst="straightConnector1">
            <a:avLst/>
          </a:prstGeom>
          <a:ln w="19050"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0" scaled="1"/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4" idx="6"/>
            <a:endCxn id="38" idx="2"/>
          </p:cNvCxnSpPr>
          <p:nvPr/>
        </p:nvCxnSpPr>
        <p:spPr>
          <a:xfrm flipV="1">
            <a:off x="6392529" y="5128060"/>
            <a:ext cx="662305" cy="136525"/>
          </a:xfrm>
          <a:prstGeom prst="straightConnector1">
            <a:avLst/>
          </a:prstGeom>
          <a:ln w="19050"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0" scaled="1"/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34" idx="6"/>
            <a:endCxn id="37" idx="2"/>
          </p:cNvCxnSpPr>
          <p:nvPr/>
        </p:nvCxnSpPr>
        <p:spPr>
          <a:xfrm>
            <a:off x="6392529" y="5264585"/>
            <a:ext cx="662305" cy="333375"/>
          </a:xfrm>
          <a:prstGeom prst="straightConnector1">
            <a:avLst/>
          </a:prstGeom>
          <a:ln w="19050"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0" scaled="1"/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34" idx="6"/>
            <a:endCxn id="36" idx="2"/>
          </p:cNvCxnSpPr>
          <p:nvPr/>
        </p:nvCxnSpPr>
        <p:spPr>
          <a:xfrm>
            <a:off x="6392529" y="5264585"/>
            <a:ext cx="662305" cy="1315720"/>
          </a:xfrm>
          <a:prstGeom prst="straightConnector1">
            <a:avLst/>
          </a:prstGeom>
          <a:ln w="19050"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0" scaled="1"/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9" idx="6"/>
            <a:endCxn id="40" idx="2"/>
          </p:cNvCxnSpPr>
          <p:nvPr/>
        </p:nvCxnSpPr>
        <p:spPr>
          <a:xfrm>
            <a:off x="7395194" y="4658160"/>
            <a:ext cx="1018540" cy="939165"/>
          </a:xfrm>
          <a:prstGeom prst="straightConnector1">
            <a:avLst/>
          </a:prstGeom>
          <a:ln w="19050">
            <a:gradFill>
              <a:gsLst>
                <a:gs pos="0">
                  <a:srgbClr val="CB293B"/>
                </a:gs>
                <a:gs pos="100000">
                  <a:srgbClr val="DB4300"/>
                </a:gs>
              </a:gsLst>
              <a:lin ang="0" scaled="1"/>
            </a:gradFill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8" idx="6"/>
            <a:endCxn id="40" idx="2"/>
          </p:cNvCxnSpPr>
          <p:nvPr/>
        </p:nvCxnSpPr>
        <p:spPr>
          <a:xfrm>
            <a:off x="7395194" y="5128060"/>
            <a:ext cx="1018540" cy="469265"/>
          </a:xfrm>
          <a:prstGeom prst="straightConnector1">
            <a:avLst/>
          </a:prstGeom>
          <a:ln w="19050">
            <a:gradFill>
              <a:gsLst>
                <a:gs pos="0">
                  <a:srgbClr val="CB293B"/>
                </a:gs>
                <a:gs pos="100000">
                  <a:srgbClr val="DB4300"/>
                </a:gs>
              </a:gsLst>
              <a:lin ang="0" scaled="1"/>
            </a:gra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37" idx="6"/>
            <a:endCxn id="40" idx="2"/>
          </p:cNvCxnSpPr>
          <p:nvPr/>
        </p:nvCxnSpPr>
        <p:spPr>
          <a:xfrm flipV="1">
            <a:off x="7395194" y="5597325"/>
            <a:ext cx="1018540" cy="635"/>
          </a:xfrm>
          <a:prstGeom prst="straightConnector1">
            <a:avLst/>
          </a:prstGeom>
          <a:ln w="19050">
            <a:gradFill>
              <a:gsLst>
                <a:gs pos="0">
                  <a:srgbClr val="CB293B"/>
                </a:gs>
                <a:gs pos="100000">
                  <a:srgbClr val="DB4300"/>
                </a:gs>
              </a:gsLst>
              <a:lin ang="0" scaled="1"/>
            </a:gradFill>
            <a:tailEnd type="non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36" idx="6"/>
            <a:endCxn id="40" idx="2"/>
          </p:cNvCxnSpPr>
          <p:nvPr/>
        </p:nvCxnSpPr>
        <p:spPr>
          <a:xfrm flipV="1">
            <a:off x="7395194" y="5597325"/>
            <a:ext cx="1018540" cy="982980"/>
          </a:xfrm>
          <a:prstGeom prst="straightConnector1">
            <a:avLst/>
          </a:prstGeom>
          <a:ln w="19050">
            <a:gradFill>
              <a:gsLst>
                <a:gs pos="0">
                  <a:srgbClr val="CB293B"/>
                </a:gs>
                <a:gs pos="100000">
                  <a:srgbClr val="DB4300"/>
                </a:gs>
              </a:gsLst>
              <a:lin ang="0" scaled="1"/>
            </a:gradFill>
            <a:tailEnd type="arrow" w="sm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5954379" y="5503980"/>
            <a:ext cx="621030" cy="52260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2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Input</a:t>
            </a:r>
            <a:endParaRPr lang="en-US" altLang="zh-CN" sz="120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12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Layer</a:t>
            </a:r>
            <a:endParaRPr lang="en-US" altLang="zh-CN" sz="120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>
            <p:custDataLst>
              <p:tags r:id="rId11"/>
            </p:custDataLst>
          </p:nvPr>
        </p:nvSpPr>
        <p:spPr>
          <a:xfrm>
            <a:off x="6841474" y="6824145"/>
            <a:ext cx="770890" cy="52260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Hidden Layer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>
            <p:custDataLst>
              <p:tags r:id="rId12"/>
            </p:custDataLst>
          </p:nvPr>
        </p:nvSpPr>
        <p:spPr>
          <a:xfrm>
            <a:off x="8022574" y="5806240"/>
            <a:ext cx="1113155" cy="52260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200">
                <a:solidFill>
                  <a:srgbClr val="DE4400"/>
                </a:solidFill>
                <a:latin typeface="Arial" panose="020B0604020202020204" pitchFamily="34" charset="0"/>
                <a:ea typeface="微软雅黑" panose="020B0503020204020204" charset="-122"/>
              </a:rPr>
              <a:t>Output </a:t>
            </a:r>
            <a:endParaRPr lang="en-US" altLang="zh-CN" sz="1200">
              <a:solidFill>
                <a:srgbClr val="DE440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DE4400"/>
                </a:solidFill>
                <a:latin typeface="Arial" panose="020B0604020202020204" pitchFamily="34" charset="0"/>
                <a:ea typeface="微软雅黑" panose="020B0503020204020204" charset="-122"/>
              </a:rPr>
              <a:t>Layer</a:t>
            </a:r>
            <a:endParaRPr lang="en-US" altLang="zh-CN" sz="1200">
              <a:solidFill>
                <a:srgbClr val="DE440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7827010" y="4384040"/>
            <a:ext cx="1609090" cy="406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5">
                <a:lumMod val="75000"/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100" b="1">
                <a:solidFill>
                  <a:schemeClr val="accent5">
                    <a:lumMod val="75000"/>
                  </a:schemeClr>
                </a:solidFill>
              </a:rPr>
              <a:t>Output Dense Layer</a:t>
            </a:r>
            <a:endParaRPr lang="en-US" altLang="zh-CN" sz="11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圆角矩形 63"/>
          <p:cNvSpPr/>
          <p:nvPr>
            <p:custDataLst>
              <p:tags r:id="rId13"/>
            </p:custDataLst>
          </p:nvPr>
        </p:nvSpPr>
        <p:spPr>
          <a:xfrm>
            <a:off x="5634990" y="6826885"/>
            <a:ext cx="831850" cy="5219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5">
                <a:lumMod val="75000"/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50 Cell LSTM</a:t>
            </a:r>
            <a:endParaRPr lang="en-US" altLang="zh-CN" sz="1200" b="1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67" name="左箭头 66"/>
          <p:cNvSpPr/>
          <p:nvPr/>
        </p:nvSpPr>
        <p:spPr>
          <a:xfrm flipH="1">
            <a:off x="6575409" y="7026710"/>
            <a:ext cx="264795" cy="198755"/>
          </a:xfrm>
          <a:prstGeom prst="leftArrow">
            <a:avLst/>
          </a:prstGeom>
          <a:solidFill>
            <a:srgbClr val="ECF3ED"/>
          </a:solidFill>
          <a:ln w="1905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8" name="左箭头 67"/>
          <p:cNvSpPr/>
          <p:nvPr>
            <p:custDataLst>
              <p:tags r:id="rId14"/>
            </p:custDataLst>
          </p:nvPr>
        </p:nvSpPr>
        <p:spPr>
          <a:xfrm rot="16200000">
            <a:off x="8472154" y="4929305"/>
            <a:ext cx="264795" cy="198755"/>
          </a:xfrm>
          <a:prstGeom prst="leftArrow">
            <a:avLst/>
          </a:prstGeom>
          <a:solidFill>
            <a:srgbClr val="ECF3ED"/>
          </a:solidFill>
          <a:ln w="1905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15"/>
            </p:custDataLst>
          </p:nvPr>
        </p:nvSpPr>
        <p:spPr>
          <a:xfrm>
            <a:off x="8251809" y="7207685"/>
            <a:ext cx="657225" cy="2546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200" b="1">
                <a:latin typeface="Arial" panose="020B0604020202020204" pitchFamily="34" charset="0"/>
                <a:ea typeface="微软雅黑" panose="020B0503020204020204" charset="-122"/>
              </a:rPr>
              <a:t>R</a:t>
            </a:r>
            <a:r>
              <a:rPr lang="en-US" altLang="zh-CN" sz="1200" b="1">
                <a:latin typeface="Arial" panose="020B0604020202020204" pitchFamily="34" charset="0"/>
                <a:ea typeface="微软雅黑" panose="020B0503020204020204" charset="-122"/>
              </a:rPr>
              <a:t>esult</a:t>
            </a:r>
            <a:endParaRPr lang="en-US" altLang="zh-CN" sz="12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0" name="左箭头 69"/>
          <p:cNvSpPr/>
          <p:nvPr>
            <p:custDataLst>
              <p:tags r:id="rId16"/>
            </p:custDataLst>
          </p:nvPr>
        </p:nvSpPr>
        <p:spPr>
          <a:xfrm rot="16200000">
            <a:off x="8449294" y="6472990"/>
            <a:ext cx="264795" cy="198755"/>
          </a:xfrm>
          <a:prstGeom prst="leftArrow">
            <a:avLst/>
          </a:prstGeom>
          <a:solidFill>
            <a:srgbClr val="ECF3ED"/>
          </a:solidFill>
          <a:ln w="1905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9994884" y="624640"/>
            <a:ext cx="3582035" cy="28511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endParaRPr lang="en-US" altLang="zh-CN" sz="1800" b="1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en-US" altLang="zh-CN" sz="18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81" name="图片 80" descr="QianJianTec1706888416093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83884" y="1470460"/>
            <a:ext cx="2548890" cy="412750"/>
          </a:xfrm>
          <a:prstGeom prst="rect">
            <a:avLst/>
          </a:prstGeom>
        </p:spPr>
      </p:pic>
      <p:pic>
        <p:nvPicPr>
          <p:cNvPr id="82" name="图片 81" descr="QianJianTec1706888609048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56909" y="2603300"/>
            <a:ext cx="2453005" cy="25336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992614" y="430965"/>
            <a:ext cx="3787775" cy="478790"/>
          </a:xfrm>
          <a:prstGeom prst="roundRect">
            <a:avLst>
              <a:gd name="adj" fmla="val 27874"/>
            </a:avLst>
          </a:prstGeom>
          <a:solidFill>
            <a:srgbClr val="CFE0D3"/>
          </a:solidFill>
          <a:ln w="2540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rgbClr val="4D7857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Submarine Location Predict Model</a:t>
            </a:r>
            <a:endParaRPr lang="en-US" altLang="zh-CN" sz="1600" b="1">
              <a:solidFill>
                <a:srgbClr val="4D7857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898515" y="4919345"/>
            <a:ext cx="621030" cy="1148080"/>
          </a:xfrm>
          <a:prstGeom prst="roundRect">
            <a:avLst/>
          </a:prstGeom>
          <a:noFill/>
          <a:ln w="19050">
            <a:solidFill>
              <a:schemeClr val="accent5">
                <a:lumMod val="75000"/>
                <a:alpha val="7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879574" y="4357170"/>
            <a:ext cx="672465" cy="2981325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  <a:alpha val="7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246094" y="5303955"/>
            <a:ext cx="672465" cy="1048385"/>
          </a:xfrm>
          <a:prstGeom prst="roundRect">
            <a:avLst/>
          </a:prstGeom>
          <a:noFill/>
          <a:ln w="19050">
            <a:solidFill>
              <a:srgbClr val="DE4400">
                <a:alpha val="70000"/>
              </a:srgb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98120" y="3917950"/>
            <a:ext cx="10329545" cy="3822700"/>
          </a:xfrm>
          <a:prstGeom prst="roundRect">
            <a:avLst>
              <a:gd name="adj" fmla="val 5867"/>
            </a:avLst>
          </a:prstGeom>
          <a:noFill/>
          <a:ln w="28575" cmpd="sng">
            <a:solidFill>
              <a:schemeClr val="accent5">
                <a:lumMod val="75000"/>
                <a:alpha val="45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117324" y="3722805"/>
            <a:ext cx="2143125" cy="394335"/>
          </a:xfrm>
          <a:prstGeom prst="roundRect">
            <a:avLst>
              <a:gd name="adj" fmla="val 22712"/>
            </a:avLst>
          </a:prstGeom>
          <a:solidFill>
            <a:schemeClr val="accent5">
              <a:lumMod val="60000"/>
              <a:lumOff val="40000"/>
            </a:schemeClr>
          </a:solidFill>
          <a:ln w="25400" cmpd="sng">
            <a:solidFill>
              <a:schemeClr val="accent5">
                <a:lumMod val="75000"/>
                <a:alpha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LSTM Model</a:t>
            </a:r>
            <a:endParaRPr lang="en-US" altLang="zh-CN" sz="1600" b="1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1" name="图片 10" descr="海洋生物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83865" y="1725295"/>
            <a:ext cx="504825" cy="504825"/>
          </a:xfrm>
          <a:prstGeom prst="rect">
            <a:avLst/>
          </a:prstGeom>
        </p:spPr>
      </p:pic>
      <p:pic>
        <p:nvPicPr>
          <p:cNvPr id="13" name="图片 12" descr="数据库分析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1684020" y="1170940"/>
            <a:ext cx="1290955" cy="1388745"/>
          </a:xfrm>
          <a:prstGeom prst="rect">
            <a:avLst/>
          </a:prstGeom>
        </p:spPr>
      </p:pic>
      <p:sp>
        <p:nvSpPr>
          <p:cNvPr id="15" name="下箭头 14"/>
          <p:cNvSpPr/>
          <p:nvPr>
            <p:custDataLst>
              <p:tags r:id="rId23"/>
            </p:custDataLst>
          </p:nvPr>
        </p:nvSpPr>
        <p:spPr>
          <a:xfrm rot="16200000">
            <a:off x="3808095" y="1169670"/>
            <a:ext cx="321945" cy="660400"/>
          </a:xfrm>
          <a:prstGeom prst="downArrow">
            <a:avLst/>
          </a:prstGeom>
          <a:solidFill>
            <a:srgbClr val="ECF3ED"/>
          </a:solidFill>
          <a:ln w="1905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>
            <p:custDataLst>
              <p:tags r:id="rId24"/>
            </p:custDataLst>
          </p:nvPr>
        </p:nvSpPr>
        <p:spPr>
          <a:xfrm>
            <a:off x="5027279" y="1900355"/>
            <a:ext cx="306705" cy="300990"/>
          </a:xfrm>
          <a:prstGeom prst="downArrow">
            <a:avLst/>
          </a:prstGeom>
          <a:solidFill>
            <a:srgbClr val="ECF3ED"/>
          </a:solidFill>
          <a:ln w="1905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>
            <p:custDataLst>
              <p:tags r:id="rId25"/>
            </p:custDataLst>
          </p:nvPr>
        </p:nvSpPr>
        <p:spPr>
          <a:xfrm>
            <a:off x="5027295" y="3037840"/>
            <a:ext cx="306705" cy="530225"/>
          </a:xfrm>
          <a:prstGeom prst="downArrow">
            <a:avLst/>
          </a:prstGeom>
          <a:solidFill>
            <a:srgbClr val="ECF3ED"/>
          </a:solidFill>
          <a:ln w="1905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下箭头 40"/>
          <p:cNvSpPr/>
          <p:nvPr>
            <p:custDataLst>
              <p:tags r:id="rId26"/>
            </p:custDataLst>
          </p:nvPr>
        </p:nvSpPr>
        <p:spPr>
          <a:xfrm rot="5400000" flipH="1">
            <a:off x="6088380" y="1283970"/>
            <a:ext cx="321945" cy="477520"/>
          </a:xfrm>
          <a:prstGeom prst="downArrow">
            <a:avLst/>
          </a:prstGeom>
          <a:solidFill>
            <a:srgbClr val="ECF3ED"/>
          </a:solidFill>
          <a:ln w="1905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9083040" y="692785"/>
            <a:ext cx="6306185" cy="2599690"/>
          </a:xfrm>
          <a:prstGeom prst="roundRect">
            <a:avLst>
              <a:gd name="adj" fmla="val 6790"/>
            </a:avLst>
          </a:prstGeom>
          <a:noFill/>
          <a:ln w="28575" cmpd="sng">
            <a:solidFill>
              <a:srgbClr val="72A27D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/>
        </p:nvSpPr>
        <p:spPr>
          <a:xfrm>
            <a:off x="10639409" y="450015"/>
            <a:ext cx="3072130" cy="478790"/>
          </a:xfrm>
          <a:prstGeom prst="roundRect">
            <a:avLst>
              <a:gd name="adj" fmla="val 27874"/>
            </a:avLst>
          </a:prstGeom>
          <a:solidFill>
            <a:srgbClr val="72A27D"/>
          </a:solidFill>
          <a:ln w="25400">
            <a:solidFill>
              <a:srgbClr val="72A27D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Initial Model Establishment</a:t>
            </a:r>
            <a:endParaRPr lang="en-US" altLang="zh-CN" sz="1600" b="1">
              <a:solidFill>
                <a:srgbClr val="4D7857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9419574" y="1275515"/>
            <a:ext cx="5619115" cy="681990"/>
          </a:xfrm>
          <a:prstGeom prst="roundRect">
            <a:avLst>
              <a:gd name="adj" fmla="val 27977"/>
            </a:avLst>
          </a:prstGeom>
          <a:noFill/>
          <a:ln w="25400">
            <a:solidFill>
              <a:srgbClr val="ACCAB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b="1">
              <a:solidFill>
                <a:schemeClr val="tx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9627854" y="1110415"/>
            <a:ext cx="2854325" cy="325755"/>
          </a:xfrm>
          <a:prstGeom prst="roundRect">
            <a:avLst>
              <a:gd name="adj" fmla="val 27874"/>
            </a:avLst>
          </a:prstGeom>
          <a:solidFill>
            <a:srgbClr val="AAC8B1"/>
          </a:solidFill>
          <a:ln w="1905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sym typeface="+mn-ea"/>
              </a:rPr>
              <a:t>Submersible </a:t>
            </a:r>
            <a:r>
              <a:rPr lang="en-US" altLang="zh-CN" sz="1400" b="1">
                <a:sym typeface="+mn-ea"/>
              </a:rPr>
              <a:t>M</a:t>
            </a:r>
            <a:r>
              <a:rPr lang="zh-CN" altLang="en-US" sz="1400" b="1">
                <a:sym typeface="+mn-ea"/>
              </a:rPr>
              <a:t>otion</a:t>
            </a:r>
            <a:r>
              <a:rPr lang="en-US" altLang="zh-CN" sz="1400" b="1">
                <a:sym typeface="+mn-ea"/>
              </a:rPr>
              <a:t> E</a:t>
            </a:r>
            <a:r>
              <a:rPr lang="zh-CN" altLang="en-US" sz="1400" b="1">
                <a:sym typeface="+mn-ea"/>
              </a:rPr>
              <a:t>quations</a:t>
            </a:r>
            <a:endParaRPr lang="zh-CN" altLang="en-US" sz="1400" b="1">
              <a:solidFill>
                <a:srgbClr val="4D7857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9419590" y="2366010"/>
            <a:ext cx="5619115" cy="672465"/>
          </a:xfrm>
          <a:prstGeom prst="roundRect">
            <a:avLst>
              <a:gd name="adj" fmla="val 24188"/>
            </a:avLst>
          </a:prstGeom>
          <a:noFill/>
          <a:ln w="25400">
            <a:solidFill>
              <a:srgbClr val="ACCAB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b="1">
              <a:solidFill>
                <a:schemeClr val="tx1"/>
              </a:solidFill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9627854" y="2200710"/>
            <a:ext cx="2641600" cy="325755"/>
          </a:xfrm>
          <a:prstGeom prst="roundRect">
            <a:avLst>
              <a:gd name="adj" fmla="val 27874"/>
            </a:avLst>
          </a:prstGeom>
          <a:solidFill>
            <a:srgbClr val="AAC8B1"/>
          </a:solidFill>
          <a:ln w="1905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sym typeface="+mn-ea"/>
              </a:rPr>
              <a:t>P</a:t>
            </a:r>
            <a:r>
              <a:rPr lang="zh-CN" altLang="en-US" sz="1400" b="1">
                <a:sym typeface="+mn-ea"/>
              </a:rPr>
              <a:t>article </a:t>
            </a:r>
            <a:r>
              <a:rPr lang="zh-CN" altLang="en-US" sz="1400" b="1">
                <a:sym typeface="+mn-ea"/>
              </a:rPr>
              <a:t>T</a:t>
            </a:r>
            <a:r>
              <a:rPr lang="zh-CN" altLang="en-US" sz="1400" b="1">
                <a:sym typeface="+mn-ea"/>
              </a:rPr>
              <a:t>racking</a:t>
            </a:r>
            <a:r>
              <a:rPr lang="zh-CN" altLang="en-US" sz="1400" b="1">
                <a:sym typeface="+mn-ea"/>
              </a:rPr>
              <a:t> E</a:t>
            </a:r>
            <a:r>
              <a:rPr lang="zh-CN" altLang="en-US" sz="1400" b="1">
                <a:sym typeface="+mn-ea"/>
              </a:rPr>
              <a:t>quations</a:t>
            </a:r>
            <a:endParaRPr lang="zh-CN" altLang="en-US" sz="1400" b="1">
              <a:sym typeface="+mn-ea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10798175" y="3917950"/>
            <a:ext cx="4582160" cy="3822700"/>
          </a:xfrm>
          <a:prstGeom prst="roundRect">
            <a:avLst>
              <a:gd name="adj" fmla="val 5327"/>
            </a:avLst>
          </a:prstGeom>
          <a:noFill/>
          <a:ln w="28575" cmpd="sng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下箭头 73"/>
          <p:cNvSpPr/>
          <p:nvPr>
            <p:custDataLst>
              <p:tags r:id="rId27"/>
            </p:custDataLst>
          </p:nvPr>
        </p:nvSpPr>
        <p:spPr>
          <a:xfrm rot="5400000" flipH="1">
            <a:off x="8387715" y="1296670"/>
            <a:ext cx="389890" cy="749300"/>
          </a:xfrm>
          <a:prstGeom prst="downArrow">
            <a:avLst/>
          </a:prstGeom>
          <a:solidFill>
            <a:srgbClr val="ECF3ED"/>
          </a:solidFill>
          <a:ln w="2540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下箭头 76"/>
          <p:cNvSpPr/>
          <p:nvPr>
            <p:custDataLst>
              <p:tags r:id="rId28"/>
            </p:custDataLst>
          </p:nvPr>
        </p:nvSpPr>
        <p:spPr>
          <a:xfrm rot="5400000" flipH="1">
            <a:off x="9904095" y="4003675"/>
            <a:ext cx="445135" cy="1130300"/>
          </a:xfrm>
          <a:prstGeom prst="downArrow">
            <a:avLst/>
          </a:prstGeom>
          <a:solidFill>
            <a:srgbClr val="ECF3ED"/>
          </a:solidFill>
          <a:ln w="2540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圆角矩形 90"/>
          <p:cNvSpPr/>
          <p:nvPr/>
        </p:nvSpPr>
        <p:spPr>
          <a:xfrm>
            <a:off x="11822430" y="3676650"/>
            <a:ext cx="2591435" cy="466090"/>
          </a:xfrm>
          <a:prstGeom prst="roundRect">
            <a:avLst>
              <a:gd name="adj" fmla="val 22712"/>
            </a:avLst>
          </a:prstGeom>
          <a:solidFill>
            <a:srgbClr val="28A69B"/>
          </a:solidFill>
          <a:ln w="25400" cmpd="sng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LSTM Model Training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104" name="图片 103" descr="原子"/>
          <p:cNvPicPr>
            <a:picLocks noChangeAspect="1"/>
          </p:cNvPicPr>
          <p:nvPr/>
        </p:nvPicPr>
        <p:blipFill>
          <a:blip r:embed="rId29">
            <a:alphaModFix amt="50000"/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511639" y="2200710"/>
            <a:ext cx="582930" cy="582930"/>
          </a:xfrm>
          <a:prstGeom prst="rect">
            <a:avLst/>
          </a:prstGeom>
        </p:spPr>
      </p:pic>
      <p:pic>
        <p:nvPicPr>
          <p:cNvPr id="105" name="图片 104" descr="鱼雷潜水艇"/>
          <p:cNvPicPr>
            <a:picLocks noChangeAspect="1"/>
          </p:cNvPicPr>
          <p:nvPr/>
        </p:nvPicPr>
        <p:blipFill>
          <a:blip r:embed="rId31">
            <a:alphaModFix amt="50000"/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4434169" y="815775"/>
            <a:ext cx="723265" cy="723265"/>
          </a:xfrm>
          <a:prstGeom prst="rect">
            <a:avLst/>
          </a:prstGeom>
        </p:spPr>
      </p:pic>
      <p:pic>
        <p:nvPicPr>
          <p:cNvPr id="107" name="图片 106" descr="迷恋表情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54964" y="2091490"/>
            <a:ext cx="436245" cy="436245"/>
          </a:xfrm>
          <a:prstGeom prst="rect">
            <a:avLst/>
          </a:prstGeom>
        </p:spPr>
      </p:pic>
      <p:pic>
        <p:nvPicPr>
          <p:cNvPr id="111" name="图片 110" descr="微笑表情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558774" y="1006910"/>
            <a:ext cx="444500" cy="444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0665" y="1682750"/>
            <a:ext cx="10972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000" b="1">
                <a:solidFill>
                  <a:srgbClr val="0070C0"/>
                </a:solidFill>
              </a:rPr>
              <a:t>C</a:t>
            </a:r>
            <a:r>
              <a:rPr lang="zh-CN" altLang="en-US" sz="1000" b="1">
                <a:solidFill>
                  <a:srgbClr val="0070C0"/>
                </a:solidFill>
              </a:rPr>
              <a:t>urrent </a:t>
            </a:r>
            <a:endParaRPr lang="zh-CN" altLang="en-US" sz="1000" b="1">
              <a:solidFill>
                <a:srgbClr val="0070C0"/>
              </a:solidFill>
            </a:endParaRPr>
          </a:p>
          <a:p>
            <a:pPr algn="ctr"/>
            <a:r>
              <a:rPr lang="en-US" sz="1000" b="1">
                <a:solidFill>
                  <a:srgbClr val="0070C0"/>
                </a:solidFill>
              </a:rPr>
              <a:t>Speed</a:t>
            </a:r>
            <a:endParaRPr lang="en-US" sz="1000" b="1">
              <a:solidFill>
                <a:srgbClr val="0070C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4320" y="1291590"/>
            <a:ext cx="10426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000" b="1">
                <a:solidFill>
                  <a:srgbClr val="0070C0"/>
                </a:solidFill>
              </a:rPr>
              <a:t>C</a:t>
            </a:r>
            <a:r>
              <a:rPr lang="zh-CN" altLang="en-US" sz="1000" b="1">
                <a:solidFill>
                  <a:srgbClr val="0070C0"/>
                </a:solidFill>
              </a:rPr>
              <a:t>urrent </a:t>
            </a:r>
            <a:endParaRPr lang="zh-CN" altLang="en-US" sz="1000" b="1">
              <a:solidFill>
                <a:srgbClr val="0070C0"/>
              </a:solidFill>
            </a:endParaRPr>
          </a:p>
          <a:p>
            <a:pPr algn="ctr"/>
            <a:r>
              <a:rPr lang="en-US" altLang="zh-CN" sz="1000" b="1">
                <a:solidFill>
                  <a:srgbClr val="0070C0"/>
                </a:solidFill>
              </a:rPr>
              <a:t>D</a:t>
            </a:r>
            <a:r>
              <a:rPr lang="zh-CN" altLang="en-US" sz="1000" b="1">
                <a:solidFill>
                  <a:srgbClr val="0070C0"/>
                </a:solidFill>
              </a:rPr>
              <a:t>irection</a:t>
            </a:r>
            <a:endParaRPr lang="zh-CN" altLang="en-US" sz="1000" b="1">
              <a:solidFill>
                <a:srgbClr val="0070C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7165" y="2099945"/>
            <a:ext cx="12280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000" b="1">
                <a:solidFill>
                  <a:srgbClr val="0070C0"/>
                </a:solidFill>
              </a:rPr>
              <a:t>L</a:t>
            </a:r>
            <a:r>
              <a:rPr sz="1000" b="1">
                <a:solidFill>
                  <a:srgbClr val="0070C0"/>
                </a:solidFill>
              </a:rPr>
              <a:t>atitude</a:t>
            </a:r>
            <a:endParaRPr lang="en-US" sz="1000" b="1">
              <a:solidFill>
                <a:srgbClr val="0070C0"/>
              </a:solidFill>
            </a:endParaRPr>
          </a:p>
          <a:p>
            <a:pPr algn="ctr"/>
            <a:r>
              <a:rPr lang="en-US" sz="1000" b="1">
                <a:solidFill>
                  <a:srgbClr val="0070C0"/>
                </a:solidFill>
              </a:rPr>
              <a:t>L</a:t>
            </a:r>
            <a:r>
              <a:rPr sz="1000" b="1">
                <a:solidFill>
                  <a:srgbClr val="0070C0"/>
                </a:solidFill>
              </a:rPr>
              <a:t>ongitude</a:t>
            </a:r>
            <a:endParaRPr sz="1000" b="1">
              <a:solidFill>
                <a:srgbClr val="0070C0"/>
              </a:solidFill>
            </a:endParaRPr>
          </a:p>
        </p:txBody>
      </p:sp>
      <p:pic>
        <p:nvPicPr>
          <p:cNvPr id="14" name="图片 13" descr="油表速度表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12520" y="1682750"/>
            <a:ext cx="374015" cy="374015"/>
          </a:xfrm>
          <a:prstGeom prst="rect">
            <a:avLst/>
          </a:prstGeom>
        </p:spPr>
      </p:pic>
      <p:pic>
        <p:nvPicPr>
          <p:cNvPr id="18" name="图片 17" descr="方向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23950" y="1289050"/>
            <a:ext cx="342265" cy="342265"/>
          </a:xfrm>
          <a:prstGeom prst="rect">
            <a:avLst/>
          </a:prstGeom>
        </p:spPr>
      </p:pic>
      <p:pic>
        <p:nvPicPr>
          <p:cNvPr id="22" name="图片 21" descr="指南针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122045" y="2116455"/>
            <a:ext cx="358775" cy="358775"/>
          </a:xfrm>
          <a:prstGeom prst="rect">
            <a:avLst/>
          </a:prstGeom>
        </p:spPr>
      </p:pic>
      <p:pic>
        <p:nvPicPr>
          <p:cNvPr id="26" name="图片 25" descr="海洋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49070" y="1424940"/>
            <a:ext cx="212090" cy="212090"/>
          </a:xfrm>
          <a:prstGeom prst="rect">
            <a:avLst/>
          </a:prstGeom>
        </p:spPr>
      </p:pic>
      <p:pic>
        <p:nvPicPr>
          <p:cNvPr id="27" name="图片 26" descr="海洋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71930" y="1791335"/>
            <a:ext cx="212090" cy="212090"/>
          </a:xfrm>
          <a:prstGeom prst="rect">
            <a:avLst/>
          </a:prstGeom>
        </p:spPr>
      </p:pic>
      <p:pic>
        <p:nvPicPr>
          <p:cNvPr id="28" name="图片 27" descr="海洋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49070" y="2210435"/>
            <a:ext cx="212090" cy="212090"/>
          </a:xfrm>
          <a:prstGeom prst="rect">
            <a:avLst/>
          </a:prstGeom>
        </p:spPr>
      </p:pic>
      <p:pic>
        <p:nvPicPr>
          <p:cNvPr id="30" name="图片 29" descr="水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496695" y="6291580"/>
            <a:ext cx="448945" cy="448945"/>
          </a:xfrm>
          <a:prstGeom prst="rect">
            <a:avLst/>
          </a:prstGeom>
        </p:spPr>
      </p:pic>
      <p:pic>
        <p:nvPicPr>
          <p:cNvPr id="32" name="图片 31" descr="水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477010" y="4438650"/>
            <a:ext cx="507365" cy="507365"/>
          </a:xfrm>
          <a:prstGeom prst="rect">
            <a:avLst/>
          </a:prstGeom>
        </p:spPr>
      </p:pic>
      <p:pic>
        <p:nvPicPr>
          <p:cNvPr id="33" name="图片 32" descr="压力测量"/>
          <p:cNvPicPr>
            <a:picLocks noChangeAspect="1"/>
          </p:cNvPicPr>
          <p:nvPr/>
        </p:nvPicPr>
        <p:blipFill>
          <a:blip r:embed="rId50">
            <a:alphaModFix amt="70000"/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545590" y="5434965"/>
            <a:ext cx="381000" cy="38100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229235" y="4889500"/>
            <a:ext cx="301434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1200" b="1">
                <a:solidFill>
                  <a:srgbClr val="0070C0"/>
                </a:solidFill>
              </a:rPr>
              <a:t>Seawater </a:t>
            </a:r>
            <a:r>
              <a:rPr lang="en-US" altLang="zh-CN" sz="1200" b="1">
                <a:solidFill>
                  <a:srgbClr val="0070C0"/>
                </a:solidFill>
              </a:rPr>
              <a:t>D</a:t>
            </a:r>
            <a:r>
              <a:rPr lang="zh-CN" altLang="en-US" sz="1200" b="1">
                <a:solidFill>
                  <a:srgbClr val="0070C0"/>
                </a:solidFill>
              </a:rPr>
              <a:t>ensity </a:t>
            </a:r>
            <a:r>
              <a:rPr lang="en-US" altLang="zh-CN" sz="1200" b="1">
                <a:solidFill>
                  <a:srgbClr val="0070C0"/>
                </a:solidFill>
              </a:rPr>
              <a:t>A</a:t>
            </a:r>
            <a:r>
              <a:rPr lang="zh-CN" altLang="en-US" sz="1200" b="1">
                <a:solidFill>
                  <a:srgbClr val="0070C0"/>
                </a:solidFill>
              </a:rPr>
              <a:t>nomaly</a:t>
            </a:r>
            <a:endParaRPr lang="zh-CN" altLang="en-US" sz="1200" b="1">
              <a:solidFill>
                <a:srgbClr val="0070C0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zh-CN" altLang="en-US" sz="1200" b="1">
                <a:solidFill>
                  <a:srgbClr val="0070C0"/>
                </a:solidFill>
              </a:rPr>
              <a:t> (RHOAnoma)</a:t>
            </a:r>
            <a:endParaRPr lang="zh-CN" altLang="en-US" sz="1200" b="1">
              <a:solidFill>
                <a:srgbClr val="0070C0"/>
              </a:solidFill>
            </a:endParaRPr>
          </a:p>
          <a:p>
            <a:pPr algn="ctr">
              <a:lnSpc>
                <a:spcPct val="300000"/>
              </a:lnSpc>
            </a:pPr>
            <a:endParaRPr lang="zh-CN" altLang="en-US" sz="1200" b="1">
              <a:solidFill>
                <a:srgbClr val="0070C0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altLang="zh-CN" sz="1200" b="1">
                <a:solidFill>
                  <a:srgbClr val="0070C0"/>
                </a:solidFill>
              </a:rPr>
              <a:t> H</a:t>
            </a:r>
            <a:r>
              <a:rPr lang="zh-CN" altLang="en-US" sz="1200" b="1">
                <a:solidFill>
                  <a:srgbClr val="0070C0"/>
                </a:solidFill>
              </a:rPr>
              <a:t>ydrostatic </a:t>
            </a:r>
            <a:r>
              <a:rPr lang="en-US" altLang="zh-CN" sz="1200" b="1">
                <a:solidFill>
                  <a:srgbClr val="0070C0"/>
                </a:solidFill>
              </a:rPr>
              <a:t>P</a:t>
            </a:r>
            <a:r>
              <a:rPr lang="zh-CN" altLang="en-US" sz="1200" b="1">
                <a:solidFill>
                  <a:srgbClr val="0070C0"/>
                </a:solidFill>
              </a:rPr>
              <a:t>ressure </a:t>
            </a:r>
            <a:r>
              <a:rPr lang="en-US" altLang="zh-CN" sz="1200" b="1">
                <a:solidFill>
                  <a:srgbClr val="0070C0"/>
                </a:solidFill>
              </a:rPr>
              <a:t>A</a:t>
            </a:r>
            <a:r>
              <a:rPr lang="zh-CN" altLang="en-US" sz="1200" b="1">
                <a:solidFill>
                  <a:srgbClr val="0070C0"/>
                </a:solidFill>
              </a:rPr>
              <a:t>nomaly </a:t>
            </a:r>
            <a:endParaRPr lang="zh-CN" altLang="en-US" sz="1200" b="1">
              <a:solidFill>
                <a:srgbClr val="0070C0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zh-CN" altLang="en-US" sz="1200" b="1">
                <a:solidFill>
                  <a:srgbClr val="0070C0"/>
                </a:solidFill>
              </a:rPr>
              <a:t>(PHIHYD) </a:t>
            </a:r>
            <a:endParaRPr lang="zh-CN" altLang="en-US" sz="1200" b="1">
              <a:solidFill>
                <a:srgbClr val="0070C0"/>
              </a:solidFill>
            </a:endParaRPr>
          </a:p>
          <a:p>
            <a:pPr algn="ctr">
              <a:lnSpc>
                <a:spcPct val="300000"/>
              </a:lnSpc>
            </a:pPr>
            <a:endParaRPr lang="zh-CN" altLang="en-US" sz="1200" b="1">
              <a:solidFill>
                <a:srgbClr val="0070C0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altLang="zh-CN" sz="1200" b="1">
                <a:solidFill>
                  <a:srgbClr val="0070C0"/>
                </a:solidFill>
              </a:rPr>
              <a:t>D</a:t>
            </a:r>
            <a:r>
              <a:rPr lang="zh-CN" altLang="en-US" sz="1200" b="1">
                <a:solidFill>
                  <a:srgbClr val="0070C0"/>
                </a:solidFill>
              </a:rPr>
              <a:t>ensity </a:t>
            </a:r>
            <a:r>
              <a:rPr lang="en-US" altLang="zh-CN" sz="1200" b="1">
                <a:solidFill>
                  <a:srgbClr val="0070C0"/>
                </a:solidFill>
              </a:rPr>
              <a:t>S</a:t>
            </a:r>
            <a:r>
              <a:rPr lang="zh-CN" altLang="en-US" sz="1200" b="1">
                <a:solidFill>
                  <a:srgbClr val="0070C0"/>
                </a:solidFill>
              </a:rPr>
              <a:t>tratification</a:t>
            </a:r>
            <a:endParaRPr lang="zh-CN" altLang="en-US" sz="1200" b="1">
              <a:solidFill>
                <a:srgbClr val="0070C0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zh-CN" altLang="en-US" sz="1200" b="1">
                <a:solidFill>
                  <a:srgbClr val="0070C0"/>
                </a:solidFill>
              </a:rPr>
              <a:t> (DRHODR)</a:t>
            </a:r>
            <a:endParaRPr lang="zh-CN" altLang="en-US" sz="1200" b="1">
              <a:solidFill>
                <a:srgbClr val="0070C0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438785" y="4246880"/>
            <a:ext cx="2599690" cy="3171190"/>
          </a:xfrm>
          <a:prstGeom prst="roundRect">
            <a:avLst>
              <a:gd name="adj" fmla="val 6570"/>
            </a:avLst>
          </a:prstGeom>
          <a:noFill/>
          <a:ln w="25400">
            <a:solidFill>
              <a:srgbClr val="00B0F0">
                <a:alpha val="70000"/>
              </a:srgb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568325" y="4441825"/>
            <a:ext cx="2347595" cy="879475"/>
          </a:xfrm>
          <a:prstGeom prst="roundRect">
            <a:avLst>
              <a:gd name="adj" fmla="val 15571"/>
            </a:avLst>
          </a:prstGeom>
          <a:noFill/>
          <a:ln w="19050" cmpd="sng">
            <a:solidFill>
              <a:srgbClr val="5DD4F1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568325" y="5397500"/>
            <a:ext cx="2347595" cy="879475"/>
          </a:xfrm>
          <a:prstGeom prst="roundRect">
            <a:avLst>
              <a:gd name="adj" fmla="val 15571"/>
            </a:avLst>
          </a:prstGeom>
          <a:noFill/>
          <a:ln w="19050" cmpd="sng">
            <a:solidFill>
              <a:srgbClr val="5DD4F1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圆角矩形 65"/>
          <p:cNvSpPr/>
          <p:nvPr/>
        </p:nvSpPr>
        <p:spPr>
          <a:xfrm>
            <a:off x="568325" y="6339840"/>
            <a:ext cx="2347595" cy="879475"/>
          </a:xfrm>
          <a:prstGeom prst="roundRect">
            <a:avLst>
              <a:gd name="adj" fmla="val 15571"/>
            </a:avLst>
          </a:prstGeom>
          <a:noFill/>
          <a:ln w="19050" cmpd="sng">
            <a:solidFill>
              <a:srgbClr val="5DD4F1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1" name="图片 70" descr="原型模型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999230" y="4965065"/>
            <a:ext cx="874395" cy="874395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3615690" y="4584700"/>
            <a:ext cx="2084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005C9C"/>
                </a:solidFill>
              </a:rPr>
              <a:t>Kalman Filter</a:t>
            </a:r>
            <a:endParaRPr lang="zh-CN" altLang="en-US" b="1">
              <a:solidFill>
                <a:srgbClr val="005C9C"/>
              </a:solidFill>
            </a:endParaRPr>
          </a:p>
        </p:txBody>
      </p:sp>
      <p:sp>
        <p:nvSpPr>
          <p:cNvPr id="73" name="下箭头 72"/>
          <p:cNvSpPr/>
          <p:nvPr>
            <p:custDataLst>
              <p:tags r:id="rId54"/>
            </p:custDataLst>
          </p:nvPr>
        </p:nvSpPr>
        <p:spPr>
          <a:xfrm rot="16200000" flipH="1">
            <a:off x="3286760" y="5059680"/>
            <a:ext cx="492125" cy="605790"/>
          </a:xfrm>
          <a:prstGeom prst="downArrow">
            <a:avLst/>
          </a:prstGeom>
          <a:solidFill>
            <a:srgbClr val="ECF3ED"/>
          </a:solidFill>
          <a:ln w="2540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下箭头 77"/>
          <p:cNvSpPr/>
          <p:nvPr>
            <p:custDataLst>
              <p:tags r:id="rId55"/>
            </p:custDataLst>
          </p:nvPr>
        </p:nvSpPr>
        <p:spPr>
          <a:xfrm rot="16200000" flipH="1">
            <a:off x="5217795" y="5071110"/>
            <a:ext cx="492125" cy="605790"/>
          </a:xfrm>
          <a:prstGeom prst="downArrow">
            <a:avLst/>
          </a:prstGeom>
          <a:solidFill>
            <a:srgbClr val="ECF3ED"/>
          </a:solidFill>
          <a:ln w="2540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9" name="图片 78" descr="加减乘除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674110" y="6128385"/>
            <a:ext cx="424180" cy="424180"/>
          </a:xfrm>
          <a:prstGeom prst="rect">
            <a:avLst/>
          </a:prstGeom>
        </p:spPr>
      </p:pic>
      <p:pic>
        <p:nvPicPr>
          <p:cNvPr id="80" name="图片 79" descr="补钾公式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232910" y="6128385"/>
            <a:ext cx="423545" cy="423545"/>
          </a:xfrm>
          <a:prstGeom prst="rect">
            <a:avLst/>
          </a:prstGeom>
        </p:spPr>
      </p:pic>
      <p:pic>
        <p:nvPicPr>
          <p:cNvPr id="83" name="图片 82" descr="电脑分析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789805" y="6139180"/>
            <a:ext cx="412750" cy="412750"/>
          </a:xfrm>
          <a:prstGeom prst="rect">
            <a:avLst/>
          </a:prstGeom>
        </p:spPr>
      </p:pic>
      <p:sp>
        <p:nvSpPr>
          <p:cNvPr id="84" name="文本框 83"/>
          <p:cNvSpPr txBox="1"/>
          <p:nvPr/>
        </p:nvSpPr>
        <p:spPr>
          <a:xfrm>
            <a:off x="3220085" y="6588125"/>
            <a:ext cx="2417445" cy="1031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rgbClr val="9F26FE"/>
                </a:solidFill>
              </a:rPr>
              <a:t>O</a:t>
            </a:r>
            <a:r>
              <a:rPr lang="zh-CN" altLang="en-US" sz="1200" b="1">
                <a:solidFill>
                  <a:srgbClr val="9F26FE"/>
                </a:solidFill>
              </a:rPr>
              <a:t>bservation </a:t>
            </a:r>
            <a:r>
              <a:rPr lang="en-US" altLang="zh-CN" sz="1200" b="1">
                <a:solidFill>
                  <a:srgbClr val="9F26FE"/>
                </a:solidFill>
              </a:rPr>
              <a:t>M</a:t>
            </a:r>
            <a:r>
              <a:rPr lang="zh-CN" altLang="en-US" sz="1200" b="1">
                <a:solidFill>
                  <a:srgbClr val="9F26FE"/>
                </a:solidFill>
              </a:rPr>
              <a:t>atrix</a:t>
            </a:r>
            <a:endParaRPr lang="zh-CN" altLang="en-US" sz="1200" b="1">
              <a:solidFill>
                <a:srgbClr val="0079C6"/>
              </a:solidFill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rgbClr val="EEB302"/>
                </a:solidFill>
                <a:sym typeface="+mn-ea"/>
              </a:rPr>
              <a:t>State </a:t>
            </a:r>
            <a:r>
              <a:rPr lang="en-US" altLang="zh-CN" sz="1200" b="1">
                <a:solidFill>
                  <a:srgbClr val="EEB302"/>
                </a:solidFill>
                <a:sym typeface="+mn-ea"/>
              </a:rPr>
              <a:t>T</a:t>
            </a:r>
            <a:r>
              <a:rPr lang="zh-CN" altLang="en-US" sz="1200" b="1">
                <a:solidFill>
                  <a:srgbClr val="EEB302"/>
                </a:solidFill>
                <a:sym typeface="+mn-ea"/>
              </a:rPr>
              <a:t>ransition </a:t>
            </a:r>
            <a:r>
              <a:rPr lang="en-US" altLang="zh-CN" sz="1200" b="1">
                <a:solidFill>
                  <a:srgbClr val="EEB302"/>
                </a:solidFill>
                <a:sym typeface="+mn-ea"/>
              </a:rPr>
              <a:t>M</a:t>
            </a:r>
            <a:r>
              <a:rPr lang="zh-CN" altLang="en-US" sz="1200" b="1">
                <a:solidFill>
                  <a:srgbClr val="EEB302"/>
                </a:solidFill>
                <a:sym typeface="+mn-ea"/>
              </a:rPr>
              <a:t>atrix</a:t>
            </a:r>
            <a:endParaRPr lang="zh-CN" altLang="en-US" sz="1200" b="1">
              <a:solidFill>
                <a:srgbClr val="9F26FE"/>
              </a:solidFill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rgbClr val="06C3C6"/>
                </a:solidFill>
              </a:rPr>
              <a:t>N</a:t>
            </a:r>
            <a:r>
              <a:rPr lang="zh-CN" altLang="en-US" sz="1200" b="1">
                <a:solidFill>
                  <a:srgbClr val="06C3C6"/>
                </a:solidFill>
              </a:rPr>
              <a:t>oise </a:t>
            </a:r>
            <a:r>
              <a:rPr lang="en-US" altLang="zh-CN" sz="1200" b="1">
                <a:solidFill>
                  <a:srgbClr val="06C3C6"/>
                </a:solidFill>
              </a:rPr>
              <a:t>C</a:t>
            </a:r>
            <a:r>
              <a:rPr lang="zh-CN" altLang="en-US" sz="1200" b="1">
                <a:solidFill>
                  <a:srgbClr val="06C3C6"/>
                </a:solidFill>
              </a:rPr>
              <a:t>ovariance</a:t>
            </a:r>
            <a:endParaRPr lang="zh-CN" altLang="en-US" sz="1200" b="1">
              <a:solidFill>
                <a:srgbClr val="06C3C6"/>
              </a:solidFill>
            </a:endParaRPr>
          </a:p>
          <a:p>
            <a:pPr algn="ctr">
              <a:lnSpc>
                <a:spcPct val="150000"/>
              </a:lnSpc>
            </a:pPr>
            <a:endParaRPr lang="zh-CN" altLang="en-US" sz="1200" b="1">
              <a:solidFill>
                <a:srgbClr val="06C3C6"/>
              </a:solidFill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3389630" y="5996305"/>
            <a:ext cx="2089150" cy="1421130"/>
          </a:xfrm>
          <a:prstGeom prst="roundRect">
            <a:avLst>
              <a:gd name="adj" fmla="val 15571"/>
            </a:avLst>
          </a:prstGeom>
          <a:noFill/>
          <a:ln w="28575" cmpd="sng">
            <a:solidFill>
              <a:srgbClr val="4874CB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左箭头 85"/>
          <p:cNvSpPr/>
          <p:nvPr>
            <p:custDataLst>
              <p:tags r:id="rId62"/>
            </p:custDataLst>
          </p:nvPr>
        </p:nvSpPr>
        <p:spPr>
          <a:xfrm rot="10800000">
            <a:off x="9015079" y="5877360"/>
            <a:ext cx="264795" cy="198755"/>
          </a:xfrm>
          <a:prstGeom prst="leftArrow">
            <a:avLst/>
          </a:prstGeom>
          <a:solidFill>
            <a:srgbClr val="ECF3ED"/>
          </a:solidFill>
          <a:ln w="1905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9271635" y="6260465"/>
            <a:ext cx="1124585" cy="681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ym typeface="+mn-ea"/>
              </a:rPr>
              <a:t>Evaluat</a:t>
            </a:r>
            <a:r>
              <a:rPr lang="en-US" altLang="zh-CN" sz="1200" b="1">
                <a:sym typeface="+mn-ea"/>
              </a:rPr>
              <a:t>ion</a:t>
            </a:r>
            <a:endParaRPr lang="en-US" altLang="zh-CN" sz="1000" b="1">
              <a:solidFill>
                <a:srgbClr val="037BA3"/>
              </a:solidFill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b="1">
                <a:solidFill>
                  <a:srgbClr val="037BA3"/>
                </a:solidFill>
              </a:rPr>
              <a:t>R</a:t>
            </a:r>
            <a:r>
              <a:rPr lang="zh-CN" altLang="en-US" sz="1000" b="1">
                <a:solidFill>
                  <a:srgbClr val="037BA3"/>
                </a:solidFill>
              </a:rPr>
              <a:t>oot </a:t>
            </a:r>
            <a:r>
              <a:rPr lang="en-US" altLang="zh-CN" sz="1000" b="1">
                <a:solidFill>
                  <a:srgbClr val="037BA3"/>
                </a:solidFill>
              </a:rPr>
              <a:t>M</a:t>
            </a:r>
            <a:r>
              <a:rPr lang="zh-CN" altLang="en-US" sz="1000" b="1">
                <a:solidFill>
                  <a:srgbClr val="037BA3"/>
                </a:solidFill>
              </a:rPr>
              <a:t>ean </a:t>
            </a:r>
            <a:endParaRPr lang="zh-CN" altLang="en-US" sz="1000" b="1">
              <a:solidFill>
                <a:srgbClr val="037BA3"/>
              </a:solidFill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b="1">
                <a:solidFill>
                  <a:srgbClr val="037BA3"/>
                </a:solidFill>
              </a:rPr>
              <a:t>S</a:t>
            </a:r>
            <a:r>
              <a:rPr lang="zh-CN" altLang="en-US" sz="1000" b="1">
                <a:solidFill>
                  <a:srgbClr val="037BA3"/>
                </a:solidFill>
              </a:rPr>
              <a:t>quare </a:t>
            </a:r>
            <a:r>
              <a:rPr lang="en-US" altLang="zh-CN" sz="1000" b="1">
                <a:solidFill>
                  <a:srgbClr val="037BA3"/>
                </a:solidFill>
              </a:rPr>
              <a:t>E</a:t>
            </a:r>
            <a:r>
              <a:rPr lang="zh-CN" altLang="en-US" sz="1000" b="1">
                <a:solidFill>
                  <a:srgbClr val="037BA3"/>
                </a:solidFill>
              </a:rPr>
              <a:t>rror</a:t>
            </a:r>
            <a:endParaRPr lang="zh-CN" altLang="en-US" sz="1000" b="1">
              <a:solidFill>
                <a:srgbClr val="037BA3"/>
              </a:solidFill>
            </a:endParaRPr>
          </a:p>
        </p:txBody>
      </p:sp>
      <p:pic>
        <p:nvPicPr>
          <p:cNvPr id="89" name="图片 88" descr="计算"/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9561830" y="5701665"/>
            <a:ext cx="530225" cy="530225"/>
          </a:xfrm>
          <a:prstGeom prst="rect">
            <a:avLst/>
          </a:prstGeom>
        </p:spPr>
      </p:pic>
      <p:sp>
        <p:nvSpPr>
          <p:cNvPr id="108" name="圆角矩形 107"/>
          <p:cNvSpPr/>
          <p:nvPr>
            <p:custDataLst>
              <p:tags r:id="rId65"/>
            </p:custDataLst>
          </p:nvPr>
        </p:nvSpPr>
        <p:spPr>
          <a:xfrm>
            <a:off x="6508750" y="2270760"/>
            <a:ext cx="1308735" cy="671830"/>
          </a:xfrm>
          <a:prstGeom prst="roundRect">
            <a:avLst/>
          </a:prstGeom>
          <a:solidFill>
            <a:srgbClr val="DEE9E0"/>
          </a:solidFill>
          <a:ln w="2540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tx1"/>
                </a:solidFill>
                <a:sym typeface="+mn-ea"/>
              </a:rPr>
              <a:t>Equations Application</a:t>
            </a:r>
            <a:endParaRPr lang="en-US" altLang="zh-CN" sz="14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12" name="下箭头 111"/>
          <p:cNvSpPr/>
          <p:nvPr>
            <p:custDataLst>
              <p:tags r:id="rId66"/>
            </p:custDataLst>
          </p:nvPr>
        </p:nvSpPr>
        <p:spPr>
          <a:xfrm>
            <a:off x="7005304" y="1900355"/>
            <a:ext cx="306705" cy="300990"/>
          </a:xfrm>
          <a:prstGeom prst="downArrow">
            <a:avLst/>
          </a:prstGeom>
          <a:solidFill>
            <a:srgbClr val="ECF3ED"/>
          </a:solidFill>
          <a:ln w="1905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3" name="下箭头 112"/>
          <p:cNvSpPr/>
          <p:nvPr>
            <p:custDataLst>
              <p:tags r:id="rId67"/>
            </p:custDataLst>
          </p:nvPr>
        </p:nvSpPr>
        <p:spPr>
          <a:xfrm rot="5400000" flipH="1">
            <a:off x="5994400" y="2400300"/>
            <a:ext cx="321945" cy="444500"/>
          </a:xfrm>
          <a:prstGeom prst="downArrow">
            <a:avLst/>
          </a:prstGeom>
          <a:solidFill>
            <a:srgbClr val="ECF3ED"/>
          </a:solidFill>
          <a:ln w="19050">
            <a:solidFill>
              <a:srgbClr val="90B8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圆角矩形 113"/>
          <p:cNvSpPr/>
          <p:nvPr/>
        </p:nvSpPr>
        <p:spPr>
          <a:xfrm>
            <a:off x="9325610" y="5478780"/>
            <a:ext cx="982345" cy="1522095"/>
          </a:xfrm>
          <a:prstGeom prst="roundRect">
            <a:avLst/>
          </a:prstGeom>
          <a:noFill/>
          <a:ln w="25400">
            <a:solidFill>
              <a:srgbClr val="3BCCFC">
                <a:alpha val="70000"/>
              </a:srgb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15" name="直接连接符 114"/>
          <p:cNvCxnSpPr/>
          <p:nvPr/>
        </p:nvCxnSpPr>
        <p:spPr>
          <a:xfrm flipH="1">
            <a:off x="3886200" y="5661025"/>
            <a:ext cx="213360" cy="467360"/>
          </a:xfrm>
          <a:prstGeom prst="line">
            <a:avLst/>
          </a:prstGeom>
          <a:ln w="28575" cmpd="sng">
            <a:solidFill>
              <a:srgbClr val="9F26FE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flipH="1">
            <a:off x="4445000" y="5861685"/>
            <a:ext cx="1270" cy="289560"/>
          </a:xfrm>
          <a:prstGeom prst="line">
            <a:avLst/>
          </a:prstGeom>
          <a:ln w="28575" cmpd="sng">
            <a:solidFill>
              <a:srgbClr val="EEB302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endCxn id="83" idx="0"/>
          </p:cNvCxnSpPr>
          <p:nvPr/>
        </p:nvCxnSpPr>
        <p:spPr>
          <a:xfrm>
            <a:off x="4777740" y="5668645"/>
            <a:ext cx="218440" cy="470535"/>
          </a:xfrm>
          <a:prstGeom prst="line">
            <a:avLst/>
          </a:prstGeom>
          <a:ln w="28575" cmpd="sng">
            <a:solidFill>
              <a:srgbClr val="06C3C6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8" name="文本框 117"/>
          <p:cNvSpPr txBox="1"/>
          <p:nvPr>
            <p:custDataLst>
              <p:tags r:id="rId68"/>
            </p:custDataLst>
          </p:nvPr>
        </p:nvSpPr>
        <p:spPr>
          <a:xfrm>
            <a:off x="7025624" y="5870375"/>
            <a:ext cx="388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…</a:t>
            </a:r>
            <a:endParaRPr lang="en-US" altLang="zh-CN"/>
          </a:p>
        </p:txBody>
      </p:sp>
      <p:sp>
        <p:nvSpPr>
          <p:cNvPr id="131" name="圆角矩形 130"/>
          <p:cNvSpPr/>
          <p:nvPr>
            <p:custDataLst>
              <p:tags r:id="rId69"/>
            </p:custDataLst>
          </p:nvPr>
        </p:nvSpPr>
        <p:spPr>
          <a:xfrm>
            <a:off x="11083925" y="4430395"/>
            <a:ext cx="2004060" cy="1440180"/>
          </a:xfrm>
          <a:prstGeom prst="roundRect">
            <a:avLst>
              <a:gd name="adj" fmla="val 5265"/>
            </a:avLst>
          </a:prstGeom>
          <a:solidFill>
            <a:srgbClr val="4ED4C9"/>
          </a:solidFill>
          <a:ln w="254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 </a:t>
            </a:r>
            <a:r>
              <a:rPr lang="zh-CN" altLang="en-US"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time = 1 ;</a:t>
            </a:r>
            <a:endParaRPr lang="zh-CN" altLang="en-US" sz="900">
              <a:solidFill>
                <a:srgbClr val="18655D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  </a:t>
            </a:r>
            <a:r>
              <a:rPr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</a:rPr>
              <a:t>xarray.Dataset { dimensions:</a:t>
            </a:r>
            <a:endParaRPr sz="900">
              <a:solidFill>
                <a:srgbClr val="18655D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</a:rPr>
              <a:t>        time = 1 ;</a:t>
            </a:r>
            <a:endParaRPr sz="900">
              <a:solidFill>
                <a:srgbClr val="18655D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</a:rPr>
              <a:t>        year = 1 ;</a:t>
            </a:r>
            <a:endParaRPr sz="900">
              <a:solidFill>
                <a:srgbClr val="18655D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</a:rPr>
              <a:t>        depth = 1 ;</a:t>
            </a:r>
            <a:endParaRPr sz="900">
              <a:solidFill>
                <a:srgbClr val="18655D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</a:rPr>
              <a:t>        latitude = 481 ;</a:t>
            </a:r>
            <a:endParaRPr sz="900">
              <a:solidFill>
                <a:srgbClr val="18655D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</a:rPr>
              <a:t>        longitude = 1201 ;</a:t>
            </a:r>
            <a:r>
              <a:rPr lang="en-US"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</a:rPr>
              <a:t> }</a:t>
            </a:r>
            <a:endParaRPr lang="en-US" sz="900">
              <a:solidFill>
                <a:srgbClr val="18655D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11094085" y="4239895"/>
            <a:ext cx="1993265" cy="443230"/>
          </a:xfrm>
          <a:prstGeom prst="roundRect">
            <a:avLst>
              <a:gd name="adj" fmla="val 27874"/>
            </a:avLst>
          </a:prstGeom>
          <a:solidFill>
            <a:srgbClr val="4ED4C9"/>
          </a:solidFill>
          <a:ln w="25400">
            <a:solidFill>
              <a:srgbClr val="44A49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Data Preprocessing</a:t>
            </a:r>
            <a:endParaRPr lang="zh-CN" altLang="en-US" sz="1400">
              <a:solidFill>
                <a:srgbClr val="4D7857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40" name="圆角矩形 139"/>
          <p:cNvSpPr/>
          <p:nvPr>
            <p:custDataLst>
              <p:tags r:id="rId70"/>
            </p:custDataLst>
          </p:nvPr>
        </p:nvSpPr>
        <p:spPr>
          <a:xfrm>
            <a:off x="11083290" y="6259830"/>
            <a:ext cx="1938020" cy="1346200"/>
          </a:xfrm>
          <a:prstGeom prst="roundRect">
            <a:avLst>
              <a:gd name="adj" fmla="val 5265"/>
            </a:avLst>
          </a:prstGeom>
          <a:solidFill>
            <a:srgbClr val="4ED4C9"/>
          </a:solidFill>
          <a:ln w="254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>
              <a:lnSpc>
                <a:spcPct val="150000"/>
              </a:lnSpc>
            </a:pPr>
            <a:r>
              <a:rPr lang="zh-CN" altLang="en-US"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scaler = MinMaxScaler</a:t>
            </a:r>
            <a:br>
              <a:rPr lang="zh-CN" altLang="en-US"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</a:br>
            <a:r>
              <a:rPr lang="en-US" altLang="zh-CN"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             </a:t>
            </a:r>
            <a:r>
              <a:rPr lang="zh-CN" altLang="en-US"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(feature_range=(0, 1))</a:t>
            </a:r>
            <a:endParaRPr lang="zh-CN" altLang="en-US" sz="900">
              <a:solidFill>
                <a:srgbClr val="18655D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scaled_data = </a:t>
            </a:r>
            <a:r>
              <a:rPr lang="en-US" altLang="zh-CN"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      </a:t>
            </a:r>
            <a:endParaRPr lang="en-US" altLang="zh-CN" sz="900">
              <a:solidFill>
                <a:srgbClr val="18655D"/>
              </a:solidFill>
              <a:latin typeface="Microsoft YaHei UI" panose="020B0503020204020204" charset="-122"/>
              <a:ea typeface="Microsoft YaHei UI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           </a:t>
            </a:r>
            <a:r>
              <a:rPr lang="zh-CN" altLang="en-US"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scaler.fit_transform(data)</a:t>
            </a:r>
            <a:endParaRPr lang="zh-CN" altLang="en-US" sz="900">
              <a:solidFill>
                <a:srgbClr val="18655D"/>
              </a:solidFill>
              <a:latin typeface="Microsoft YaHei UI" panose="020B0503020204020204" charset="-122"/>
              <a:ea typeface="Microsoft YaHei UI" panose="020B0503020204020204" charset="-122"/>
              <a:sym typeface="+mn-ea"/>
            </a:endParaRPr>
          </a:p>
        </p:txBody>
      </p:sp>
      <p:sp>
        <p:nvSpPr>
          <p:cNvPr id="99" name="圆角矩形 98"/>
          <p:cNvSpPr/>
          <p:nvPr/>
        </p:nvSpPr>
        <p:spPr>
          <a:xfrm>
            <a:off x="11094085" y="6006465"/>
            <a:ext cx="1927860" cy="417195"/>
          </a:xfrm>
          <a:prstGeom prst="roundRect">
            <a:avLst>
              <a:gd name="adj" fmla="val 27874"/>
            </a:avLst>
          </a:prstGeom>
          <a:solidFill>
            <a:srgbClr val="4ED4C9"/>
          </a:solidFill>
          <a:ln w="25400">
            <a:solidFill>
              <a:srgbClr val="44A49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Data Normalization</a:t>
            </a:r>
            <a:endParaRPr lang="en-US" altLang="zh-CN" sz="1400" b="1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42" name="圆角矩形 141"/>
          <p:cNvSpPr/>
          <p:nvPr>
            <p:custDataLst>
              <p:tags r:id="rId71"/>
            </p:custDataLst>
          </p:nvPr>
        </p:nvSpPr>
        <p:spPr>
          <a:xfrm>
            <a:off x="13227050" y="4542790"/>
            <a:ext cx="2051685" cy="1689735"/>
          </a:xfrm>
          <a:prstGeom prst="roundRect">
            <a:avLst>
              <a:gd name="adj" fmla="val 5265"/>
            </a:avLst>
          </a:prstGeom>
          <a:solidFill>
            <a:srgbClr val="4ED4C9"/>
          </a:solidFill>
          <a:ln w="254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>
              <a:lnSpc>
                <a:spcPct val="150000"/>
              </a:lnSpc>
            </a:pPr>
            <a:r>
              <a:rPr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model = Sequential([</a:t>
            </a:r>
            <a:endParaRPr sz="900">
              <a:solidFill>
                <a:srgbClr val="18655D"/>
              </a:solidFill>
              <a:latin typeface="Microsoft YaHei UI" panose="020B0503020204020204" charset="-122"/>
              <a:ea typeface="Microsoft YaHei UI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    LSTM(50, input_shape=</a:t>
            </a:r>
            <a:br>
              <a:rPr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</a:br>
            <a:r>
              <a:rPr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       (X.shape[1], X.shape[2])),</a:t>
            </a:r>
            <a:endParaRPr sz="900">
              <a:solidFill>
                <a:srgbClr val="18655D"/>
              </a:solidFill>
              <a:latin typeface="Microsoft YaHei UI" panose="020B0503020204020204" charset="-122"/>
              <a:ea typeface="Microsoft YaHei UI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        Dense(1)])</a:t>
            </a:r>
            <a:endParaRPr sz="900">
              <a:solidFill>
                <a:srgbClr val="18655D"/>
              </a:solidFill>
              <a:latin typeface="Microsoft YaHei UI" panose="020B0503020204020204" charset="-122"/>
              <a:ea typeface="Microsoft YaHei UI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model.compile(optimizer='adam', loss='mean_squared_error')</a:t>
            </a:r>
            <a:endParaRPr sz="900">
              <a:solidFill>
                <a:srgbClr val="18655D"/>
              </a:solidFill>
              <a:latin typeface="Microsoft YaHei UI" panose="020B0503020204020204" charset="-122"/>
              <a:ea typeface="Microsoft YaHei UI" panose="020B0503020204020204" charset="-122"/>
              <a:sym typeface="+mn-ea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13233400" y="4237990"/>
            <a:ext cx="2040255" cy="429895"/>
          </a:xfrm>
          <a:prstGeom prst="roundRect">
            <a:avLst>
              <a:gd name="adj" fmla="val 27874"/>
            </a:avLst>
          </a:prstGeom>
          <a:solidFill>
            <a:srgbClr val="4ED4C9"/>
          </a:solidFill>
          <a:ln w="25400">
            <a:solidFill>
              <a:srgbClr val="44A49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Model Improvements</a:t>
            </a:r>
            <a:endParaRPr lang="en-US" altLang="zh-CN" sz="1400" b="1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43" name="圆角矩形 142"/>
          <p:cNvSpPr/>
          <p:nvPr>
            <p:custDataLst>
              <p:tags r:id="rId72"/>
            </p:custDataLst>
          </p:nvPr>
        </p:nvSpPr>
        <p:spPr>
          <a:xfrm>
            <a:off x="13221970" y="6684645"/>
            <a:ext cx="2056765" cy="915035"/>
          </a:xfrm>
          <a:prstGeom prst="roundRect">
            <a:avLst>
              <a:gd name="adj" fmla="val 8605"/>
            </a:avLst>
          </a:prstGeom>
          <a:solidFill>
            <a:srgbClr val="4ED4C9"/>
          </a:solidFill>
          <a:ln w="254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print(Predicted </a:t>
            </a:r>
            <a:r>
              <a:rPr lang="en-US" altLang="zh-CN"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S</a:t>
            </a:r>
            <a:r>
              <a:rPr lang="zh-CN" altLang="en-US"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ubmarine </a:t>
            </a:r>
            <a:r>
              <a:rPr lang="en-US" altLang="zh-CN"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P</a:t>
            </a:r>
            <a:r>
              <a:rPr lang="zh-CN" altLang="en-US" sz="900">
                <a:solidFill>
                  <a:srgbClr val="18655D"/>
                </a:solidFill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osition)</a:t>
            </a:r>
            <a:endParaRPr lang="zh-CN" altLang="en-US" sz="900">
              <a:solidFill>
                <a:srgbClr val="18655D"/>
              </a:solidFill>
              <a:latin typeface="Microsoft YaHei UI" panose="020B0503020204020204" charset="-122"/>
              <a:ea typeface="Microsoft YaHei UI" panose="020B0503020204020204" charset="-122"/>
              <a:sym typeface="+mn-ea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13233400" y="6369050"/>
            <a:ext cx="2040890" cy="429895"/>
          </a:xfrm>
          <a:prstGeom prst="roundRect">
            <a:avLst>
              <a:gd name="adj" fmla="val 24372"/>
            </a:avLst>
          </a:prstGeom>
          <a:solidFill>
            <a:srgbClr val="4ED4C9"/>
          </a:solidFill>
          <a:ln w="25400">
            <a:solidFill>
              <a:srgbClr val="44A49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Result Prediction</a:t>
            </a:r>
            <a:endParaRPr lang="en-US" altLang="zh-CN" sz="1400" b="1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</p:spTree>
    <p:custDataLst>
      <p:tags r:id="rId7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A_ (1)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5224"/>
          <a:stretch>
            <a:fillRect/>
          </a:stretch>
        </p:blipFill>
        <p:spPr>
          <a:xfrm>
            <a:off x="10374630" y="828040"/>
            <a:ext cx="2119630" cy="2009140"/>
          </a:xfrm>
          <a:prstGeom prst="rect">
            <a:avLst/>
          </a:prstGeom>
        </p:spPr>
      </p:pic>
      <p:sp>
        <p:nvSpPr>
          <p:cNvPr id="24" name="圆角矩形 23"/>
          <p:cNvSpPr/>
          <p:nvPr>
            <p:custDataLst>
              <p:tags r:id="rId2"/>
            </p:custDataLst>
          </p:nvPr>
        </p:nvSpPr>
        <p:spPr>
          <a:xfrm>
            <a:off x="203835" y="3417570"/>
            <a:ext cx="9174480" cy="4538345"/>
          </a:xfrm>
          <a:prstGeom prst="roundRect">
            <a:avLst>
              <a:gd name="adj" fmla="val 7443"/>
            </a:avLst>
          </a:prstGeom>
          <a:noFill/>
          <a:ln w="38100" cmpd="sng">
            <a:solidFill>
              <a:srgbClr val="7CCEEC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75">
              <a:latin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3"/>
            </p:custDataLst>
          </p:nvPr>
        </p:nvSpPr>
        <p:spPr>
          <a:xfrm>
            <a:off x="445770" y="4082415"/>
            <a:ext cx="3279775" cy="3633470"/>
          </a:xfrm>
          <a:prstGeom prst="roundRect">
            <a:avLst>
              <a:gd name="adj" fmla="val 8290"/>
            </a:avLst>
          </a:prstGeom>
          <a:noFill/>
          <a:ln w="25400">
            <a:solidFill>
              <a:srgbClr val="5DADBC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75">
              <a:latin typeface="+mn-ea"/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9510395" y="5359400"/>
            <a:ext cx="772795" cy="391160"/>
          </a:xfrm>
          <a:prstGeom prst="rightArrow">
            <a:avLst/>
          </a:prstGeom>
          <a:noFill/>
          <a:ln w="38100">
            <a:gradFill>
              <a:gsLst>
                <a:gs pos="0">
                  <a:srgbClr val="7CCEEC"/>
                </a:gs>
                <a:gs pos="100000">
                  <a:srgbClr val="289094"/>
                </a:gs>
              </a:gsLst>
              <a:lin ang="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75">
              <a:latin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22292" y="5029803"/>
            <a:ext cx="1732617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1EA3CE"/>
                </a:solidFill>
                <a:latin typeface="+mn-ea"/>
              </a:rPr>
              <a:t>D</a:t>
            </a:r>
            <a:r>
              <a:rPr lang="zh-CN" altLang="en-US" sz="1400" b="1">
                <a:solidFill>
                  <a:srgbClr val="1EA3CE"/>
                </a:solidFill>
                <a:latin typeface="+mn-ea"/>
              </a:rPr>
              <a:t>ata</a:t>
            </a:r>
            <a:endParaRPr lang="zh-CN" altLang="en-US" sz="1400" b="1">
              <a:solidFill>
                <a:srgbClr val="1EA3CE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zh-CN" altLang="en-US" sz="1400" b="1">
              <a:solidFill>
                <a:srgbClr val="1EA3CE"/>
              </a:solidFill>
              <a:latin typeface="+mn-ea"/>
            </a:endParaRPr>
          </a:p>
          <a:p>
            <a:pPr algn="ctr"/>
            <a:r>
              <a:rPr lang="zh-CN" altLang="en-US" sz="1400" b="1">
                <a:solidFill>
                  <a:srgbClr val="1EA3CE"/>
                </a:solidFill>
                <a:latin typeface="+mn-ea"/>
              </a:rPr>
              <a:t> </a:t>
            </a:r>
            <a:endParaRPr lang="zh-CN" altLang="en-US" sz="1400" b="1">
              <a:solidFill>
                <a:srgbClr val="1EA3CE"/>
              </a:solidFill>
              <a:latin typeface="+mn-ea"/>
            </a:endParaRPr>
          </a:p>
          <a:p>
            <a:pPr algn="ctr"/>
            <a:r>
              <a:rPr lang="en-US" altLang="zh-CN" sz="1400" b="1">
                <a:solidFill>
                  <a:srgbClr val="1EA3CE"/>
                </a:solidFill>
                <a:latin typeface="+mn-ea"/>
              </a:rPr>
              <a:t>I</a:t>
            </a:r>
            <a:r>
              <a:rPr lang="zh-CN" altLang="en-US" sz="1400" b="1">
                <a:solidFill>
                  <a:srgbClr val="1EA3CE"/>
                </a:solidFill>
                <a:latin typeface="+mn-ea"/>
              </a:rPr>
              <a:t>mport</a:t>
            </a:r>
            <a:endParaRPr lang="zh-CN" altLang="en-US" sz="1400" b="1">
              <a:solidFill>
                <a:srgbClr val="1EA3CE"/>
              </a:solidFill>
              <a:latin typeface="+mn-ea"/>
            </a:endParaRPr>
          </a:p>
        </p:txBody>
      </p:sp>
      <p:pic>
        <p:nvPicPr>
          <p:cNvPr id="100" name="图片 99"/>
          <p:cNvPicPr/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20270" y="848360"/>
            <a:ext cx="2953385" cy="1978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11460" y="3889375"/>
            <a:ext cx="4949190" cy="4060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文件数据库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1905" y="5574030"/>
            <a:ext cx="675005" cy="67500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746625" y="5165090"/>
            <a:ext cx="1016000" cy="493395"/>
          </a:xfrm>
          <a:prstGeom prst="roundRect">
            <a:avLst/>
          </a:prstGeom>
          <a:noFill/>
          <a:ln w="25400">
            <a:solidFill>
              <a:srgbClr val="62CBD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/>
                </a:solidFill>
                <a:latin typeface="+mn-ea"/>
                <a:sym typeface="+mn-ea"/>
              </a:rPr>
              <a:t>T</a:t>
            </a:r>
            <a:r>
              <a:rPr lang="zh-CN" altLang="en-US" sz="1200" b="1">
                <a:solidFill>
                  <a:schemeClr val="tx1"/>
                </a:solidFill>
                <a:latin typeface="+mn-ea"/>
                <a:sym typeface="+mn-ea"/>
              </a:rPr>
              <a:t>ime</a:t>
            </a:r>
            <a:endParaRPr lang="zh-CN" altLang="en-US" sz="1200" b="1">
              <a:solidFill>
                <a:schemeClr val="tx1"/>
              </a:solidFill>
              <a:latin typeface="+mn-ea"/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>
                <a:solidFill>
                  <a:schemeClr val="tx1"/>
                </a:solidFill>
                <a:latin typeface="+mn-ea"/>
                <a:sym typeface="+mn-ea"/>
              </a:rPr>
              <a:t>1</a:t>
            </a:r>
            <a:endParaRPr lang="en-US" altLang="zh-CN" sz="1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746625" y="5882005"/>
            <a:ext cx="1016000" cy="506095"/>
          </a:xfrm>
          <a:prstGeom prst="roundRect">
            <a:avLst/>
          </a:prstGeom>
          <a:noFill/>
          <a:ln w="25400">
            <a:solidFill>
              <a:srgbClr val="62CBD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tx1"/>
                </a:solidFill>
                <a:latin typeface="+mn-ea"/>
                <a:sym typeface="+mn-ea"/>
              </a:rPr>
              <a:t>Z</a:t>
            </a:r>
            <a:endParaRPr lang="zh-CN" altLang="en-US" sz="1200" b="1">
              <a:solidFill>
                <a:schemeClr val="tx1"/>
              </a:solidFill>
              <a:latin typeface="+mn-ea"/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>
                <a:solidFill>
                  <a:schemeClr val="tx1"/>
                </a:solidFill>
                <a:latin typeface="+mn-ea"/>
                <a:sym typeface="+mn-ea"/>
              </a:rPr>
              <a:t>50</a:t>
            </a:r>
            <a:endParaRPr lang="en-US" altLang="zh-CN" sz="1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636510" y="5164455"/>
            <a:ext cx="1016000" cy="494030"/>
          </a:xfrm>
          <a:prstGeom prst="roundRect">
            <a:avLst/>
          </a:prstGeom>
          <a:noFill/>
          <a:ln w="25400">
            <a:solidFill>
              <a:srgbClr val="62CBD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/>
                </a:solidFill>
                <a:latin typeface="+mn-ea"/>
                <a:sym typeface="+mn-ea"/>
              </a:rPr>
              <a:t>L</a:t>
            </a:r>
            <a:r>
              <a:rPr lang="zh-CN" altLang="en-US" sz="1200" b="1">
                <a:solidFill>
                  <a:schemeClr val="tx1"/>
                </a:solidFill>
                <a:latin typeface="+mn-ea"/>
                <a:sym typeface="+mn-ea"/>
              </a:rPr>
              <a:t>atitude</a:t>
            </a:r>
            <a:endParaRPr lang="zh-CN" altLang="en-US" sz="1200" b="1">
              <a:solidFill>
                <a:schemeClr val="tx1"/>
              </a:solidFill>
              <a:latin typeface="+mn-ea"/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>
                <a:solidFill>
                  <a:schemeClr val="tx1"/>
                </a:solidFill>
                <a:latin typeface="+mn-ea"/>
                <a:sym typeface="+mn-ea"/>
              </a:rPr>
              <a:t>360</a:t>
            </a:r>
            <a:endParaRPr lang="en-US" altLang="zh-CN" sz="1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7636510" y="5882005"/>
            <a:ext cx="1016000" cy="506095"/>
          </a:xfrm>
          <a:prstGeom prst="roundRect">
            <a:avLst/>
          </a:prstGeom>
          <a:noFill/>
          <a:ln w="25400">
            <a:solidFill>
              <a:srgbClr val="62CBD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/>
                </a:solidFill>
                <a:latin typeface="+mn-ea"/>
                <a:sym typeface="+mn-ea"/>
              </a:rPr>
              <a:t>L</a:t>
            </a:r>
            <a:r>
              <a:rPr lang="zh-CN" altLang="en-US" sz="1200" b="1">
                <a:solidFill>
                  <a:schemeClr val="tx1"/>
                </a:solidFill>
                <a:latin typeface="+mn-ea"/>
                <a:sym typeface="+mn-ea"/>
              </a:rPr>
              <a:t>ongitude</a:t>
            </a:r>
            <a:endParaRPr lang="zh-CN" altLang="en-US" sz="1200" b="1">
              <a:solidFill>
                <a:schemeClr val="tx1"/>
              </a:solidFill>
              <a:latin typeface="+mn-ea"/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>
                <a:solidFill>
                  <a:schemeClr val="tx1"/>
                </a:solidFill>
                <a:latin typeface="+mn-ea"/>
                <a:sym typeface="+mn-ea"/>
              </a:rPr>
              <a:t>720</a:t>
            </a:r>
            <a:endParaRPr lang="en-US" altLang="zh-CN" sz="1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284595" y="6979285"/>
            <a:ext cx="814070" cy="521335"/>
          </a:xfrm>
          <a:prstGeom prst="roundRect">
            <a:avLst/>
          </a:prstGeom>
          <a:noFill/>
          <a:ln w="25400">
            <a:solidFill>
              <a:srgbClr val="28909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indent="0" algn="ctr" fontAlgn="auto">
              <a:lnSpc>
                <a:spcPct val="120000"/>
              </a:lnSpc>
              <a:buClrTx/>
              <a:buSzTx/>
              <a:buFontTx/>
            </a:pPr>
            <a:r>
              <a:rPr lang="en-US" altLang="zh-CN" sz="1200" b="1">
                <a:solidFill>
                  <a:schemeClr val="tx1"/>
                </a:solidFill>
                <a:latin typeface="+mn-ea"/>
                <a:sym typeface="+mn-ea"/>
              </a:rPr>
              <a:t>Units</a:t>
            </a:r>
            <a:endParaRPr lang="en-US" altLang="zh-CN" sz="1200" b="1">
              <a:solidFill>
                <a:schemeClr val="tx1"/>
              </a:solidFill>
              <a:latin typeface="+mn-ea"/>
              <a:sym typeface="+mn-ea"/>
            </a:endParaRPr>
          </a:p>
          <a:p>
            <a:pPr lvl="0" indent="0" algn="ctr" fontAlgn="auto">
              <a:lnSpc>
                <a:spcPct val="120000"/>
              </a:lnSpc>
              <a:buClrTx/>
              <a:buSzTx/>
              <a:buFontTx/>
            </a:pPr>
            <a:r>
              <a:rPr lang="zh-CN" altLang="en-US" sz="1000">
                <a:solidFill>
                  <a:schemeClr val="tx1"/>
                </a:solidFill>
                <a:latin typeface="+mn-ea"/>
                <a:sym typeface="+mn-ea"/>
              </a:rPr>
              <a:t>kg</a:t>
            </a:r>
            <a:r>
              <a:rPr lang="en-US" altLang="zh-CN" sz="1000">
                <a:solidFill>
                  <a:schemeClr val="tx1"/>
                </a:solidFill>
                <a:latin typeface="+mn-ea"/>
                <a:sym typeface="+mn-ea"/>
              </a:rPr>
              <a:t>/</a:t>
            </a:r>
            <a:r>
              <a:rPr lang="zh-CN" altLang="en-US" sz="1000">
                <a:solidFill>
                  <a:schemeClr val="tx1"/>
                </a:solidFill>
                <a:latin typeface="+mn-ea"/>
                <a:sym typeface="+mn-ea"/>
              </a:rPr>
              <a:t>m</a:t>
            </a:r>
            <a:r>
              <a:rPr lang="en-US" altLang="zh-CN" sz="1000" baseline="30000">
                <a:solidFill>
                  <a:schemeClr val="tx1"/>
                </a:solidFill>
                <a:latin typeface="+mn-ea"/>
                <a:sym typeface="+mn-ea"/>
              </a:rPr>
              <a:t>3</a:t>
            </a:r>
            <a:endParaRPr lang="en-US" altLang="zh-CN" sz="1000" b="1" baseline="30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5981065" y="4523740"/>
            <a:ext cx="1407160" cy="760095"/>
          </a:xfrm>
          <a:prstGeom prst="roundRect">
            <a:avLst/>
          </a:prstGeom>
          <a:noFill/>
          <a:ln w="25400">
            <a:solidFill>
              <a:srgbClr val="28909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1200" b="1">
                <a:solidFill>
                  <a:schemeClr val="tx1"/>
                </a:solidFill>
                <a:latin typeface="+mn-ea"/>
                <a:sym typeface="+mn-ea"/>
              </a:rPr>
              <a:t>L</a:t>
            </a:r>
            <a:r>
              <a:rPr lang="zh-CN" altLang="en-US" sz="1200" b="1">
                <a:solidFill>
                  <a:schemeClr val="tx1"/>
                </a:solidFill>
                <a:latin typeface="+mn-ea"/>
                <a:sym typeface="+mn-ea"/>
              </a:rPr>
              <a:t>ong_</a:t>
            </a:r>
            <a:r>
              <a:rPr lang="en-US" altLang="zh-CN" sz="1200" b="1">
                <a:solidFill>
                  <a:schemeClr val="tx1"/>
                </a:solidFill>
                <a:latin typeface="+mn-ea"/>
                <a:sym typeface="+mn-ea"/>
              </a:rPr>
              <a:t>N</a:t>
            </a:r>
            <a:r>
              <a:rPr lang="zh-CN" altLang="en-US" sz="1200" b="1">
                <a:solidFill>
                  <a:schemeClr val="tx1"/>
                </a:solidFill>
                <a:latin typeface="+mn-ea"/>
                <a:sym typeface="+mn-ea"/>
              </a:rPr>
              <a:t>ame</a:t>
            </a:r>
            <a:endParaRPr lang="zh-CN" altLang="en-US" sz="1200" b="1">
              <a:solidFill>
                <a:schemeClr val="tx1"/>
              </a:solidFill>
              <a:latin typeface="+mn-ea"/>
              <a:sym typeface="+mn-ea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/>
                </a:solidFill>
                <a:latin typeface="+mn-ea"/>
                <a:sym typeface="+mn-ea"/>
              </a:rPr>
              <a:t>In-situ </a:t>
            </a:r>
            <a:r>
              <a:rPr lang="en-US" altLang="zh-CN" sz="1000">
                <a:solidFill>
                  <a:schemeClr val="tx1"/>
                </a:solidFill>
                <a:latin typeface="+mn-ea"/>
                <a:sym typeface="+mn-ea"/>
              </a:rPr>
              <a:t>S</a:t>
            </a:r>
            <a:r>
              <a:rPr lang="zh-CN" altLang="en-US" sz="1000">
                <a:solidFill>
                  <a:schemeClr val="tx1"/>
                </a:solidFill>
                <a:latin typeface="+mn-ea"/>
                <a:sym typeface="+mn-ea"/>
              </a:rPr>
              <a:t>eawater </a:t>
            </a:r>
            <a:endParaRPr lang="zh-CN" altLang="en-US" sz="1000">
              <a:solidFill>
                <a:schemeClr val="tx1"/>
              </a:solidFill>
              <a:latin typeface="+mn-ea"/>
              <a:sym typeface="+mn-ea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>
                <a:solidFill>
                  <a:schemeClr val="tx1"/>
                </a:solidFill>
                <a:latin typeface="+mn-ea"/>
                <a:sym typeface="+mn-ea"/>
              </a:rPr>
              <a:t>D</a:t>
            </a:r>
            <a:r>
              <a:rPr lang="zh-CN" altLang="en-US" sz="1000">
                <a:solidFill>
                  <a:schemeClr val="tx1"/>
                </a:solidFill>
                <a:latin typeface="+mn-ea"/>
                <a:sym typeface="+mn-ea"/>
              </a:rPr>
              <a:t>ensity </a:t>
            </a:r>
            <a:r>
              <a:rPr lang="en-US" altLang="zh-CN" sz="1000">
                <a:solidFill>
                  <a:schemeClr val="tx1"/>
                </a:solidFill>
                <a:latin typeface="+mn-ea"/>
                <a:sym typeface="+mn-ea"/>
              </a:rPr>
              <a:t>A</a:t>
            </a:r>
            <a:r>
              <a:rPr lang="zh-CN" altLang="en-US" sz="1000">
                <a:solidFill>
                  <a:schemeClr val="tx1"/>
                </a:solidFill>
                <a:latin typeface="+mn-ea"/>
                <a:sym typeface="+mn-ea"/>
              </a:rPr>
              <a:t>nomaly</a:t>
            </a:r>
            <a:endParaRPr lang="zh-CN" altLang="en-US" sz="1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493895" y="6835140"/>
            <a:ext cx="1592580" cy="527685"/>
          </a:xfrm>
          <a:prstGeom prst="roundRect">
            <a:avLst/>
          </a:prstGeom>
          <a:noFill/>
          <a:ln w="25400">
            <a:solidFill>
              <a:srgbClr val="28909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indent="0" algn="ctr" fontAlgn="auto">
              <a:lnSpc>
                <a:spcPct val="120000"/>
              </a:lnSpc>
              <a:buClrTx/>
              <a:buSzTx/>
              <a:buFontTx/>
            </a:pPr>
            <a:r>
              <a:rPr lang="en-US" altLang="zh-CN" sz="1200" b="1">
                <a:solidFill>
                  <a:schemeClr val="tx1"/>
                </a:solidFill>
                <a:latin typeface="+mn-ea"/>
                <a:sym typeface="+mn-ea"/>
              </a:rPr>
              <a:t>Valid_Min</a:t>
            </a:r>
            <a:endParaRPr lang="en-US" altLang="zh-CN" sz="1200" b="1">
              <a:solidFill>
                <a:schemeClr val="tx1"/>
              </a:solidFill>
              <a:latin typeface="+mn-ea"/>
              <a:sym typeface="+mn-ea"/>
            </a:endParaRPr>
          </a:p>
          <a:p>
            <a:pPr lvl="0" indent="0" algn="ctr" fontAlgn="auto">
              <a:lnSpc>
                <a:spcPct val="120000"/>
              </a:lnSpc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latin typeface="+mn-ea"/>
                <a:sym typeface="+mn-ea"/>
              </a:rPr>
              <a:t>-</a:t>
            </a:r>
            <a:r>
              <a:rPr lang="zh-CN" altLang="en-US" sz="1000">
                <a:solidFill>
                  <a:schemeClr val="tx1"/>
                </a:solidFill>
                <a:latin typeface="+mn-ea"/>
                <a:sym typeface="+mn-ea"/>
              </a:rPr>
              <a:t>18.81316375732422</a:t>
            </a:r>
            <a:endParaRPr lang="zh-CN" altLang="en-US" sz="1000" b="1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7388225" y="6835140"/>
            <a:ext cx="1584325" cy="527685"/>
          </a:xfrm>
          <a:prstGeom prst="roundRect">
            <a:avLst/>
          </a:prstGeom>
          <a:noFill/>
          <a:ln w="25400">
            <a:solidFill>
              <a:srgbClr val="28909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indent="0" algn="ctr" fontAlgn="auto">
              <a:lnSpc>
                <a:spcPct val="120000"/>
              </a:lnSpc>
              <a:buClrTx/>
              <a:buSzTx/>
              <a:buFontTx/>
            </a:pPr>
            <a:r>
              <a:rPr lang="en-US" altLang="zh-CN" sz="1200" b="1">
                <a:solidFill>
                  <a:schemeClr val="tx1"/>
                </a:solidFill>
                <a:latin typeface="+mn-ea"/>
                <a:sym typeface="+mn-ea"/>
              </a:rPr>
              <a:t>V</a:t>
            </a:r>
            <a:r>
              <a:rPr lang="zh-CN" altLang="en-US" sz="1200" b="1">
                <a:solidFill>
                  <a:schemeClr val="tx1"/>
                </a:solidFill>
                <a:latin typeface="+mn-ea"/>
                <a:sym typeface="+mn-ea"/>
              </a:rPr>
              <a:t>alid_</a:t>
            </a:r>
            <a:r>
              <a:rPr lang="en-US" altLang="zh-CN" sz="1200" b="1">
                <a:solidFill>
                  <a:schemeClr val="tx1"/>
                </a:solidFill>
                <a:latin typeface="+mn-ea"/>
                <a:sym typeface="+mn-ea"/>
              </a:rPr>
              <a:t>M</a:t>
            </a:r>
            <a:r>
              <a:rPr lang="zh-CN" altLang="en-US" sz="1200" b="1">
                <a:solidFill>
                  <a:schemeClr val="tx1"/>
                </a:solidFill>
                <a:latin typeface="+mn-ea"/>
                <a:sym typeface="+mn-ea"/>
              </a:rPr>
              <a:t>ax</a:t>
            </a:r>
            <a:endParaRPr lang="zh-CN" altLang="en-US" sz="1200">
              <a:solidFill>
                <a:schemeClr val="tx1"/>
              </a:solidFill>
              <a:latin typeface="+mn-ea"/>
              <a:sym typeface="+mn-ea"/>
            </a:endParaRPr>
          </a:p>
          <a:p>
            <a:pPr lvl="0" indent="0" algn="ctr" fontAlgn="auto">
              <a:lnSpc>
                <a:spcPct val="120000"/>
              </a:lnSpc>
              <a:buClrTx/>
              <a:buSzTx/>
              <a:buFontTx/>
            </a:pPr>
            <a:r>
              <a:rPr lang="zh-CN" altLang="en-US" sz="1000">
                <a:solidFill>
                  <a:schemeClr val="tx1"/>
                </a:solidFill>
                <a:latin typeface="+mn-ea"/>
                <a:sym typeface="+mn-ea"/>
              </a:rPr>
              <a:t>25.540061950683594</a:t>
            </a:r>
            <a:endParaRPr lang="zh-CN" altLang="en-US" sz="1000" b="1">
              <a:solidFill>
                <a:schemeClr val="tx1"/>
              </a:solidFill>
              <a:latin typeface="+mn-ea"/>
              <a:sym typeface="+mn-ea"/>
            </a:endParaRPr>
          </a:p>
        </p:txBody>
      </p:sp>
      <p:cxnSp>
        <p:nvCxnSpPr>
          <p:cNvPr id="45" name="曲线连接符 44"/>
          <p:cNvCxnSpPr>
            <a:stCxn id="2" idx="1"/>
          </p:cNvCxnSpPr>
          <p:nvPr/>
        </p:nvCxnSpPr>
        <p:spPr>
          <a:xfrm rot="10800000">
            <a:off x="5762625" y="5390515"/>
            <a:ext cx="589280" cy="521335"/>
          </a:xfrm>
          <a:prstGeom prst="curvedConnector3">
            <a:avLst>
              <a:gd name="adj1" fmla="val 49892"/>
            </a:avLst>
          </a:prstGeom>
          <a:ln w="19050" cmpd="sng">
            <a:solidFill>
              <a:srgbClr val="62CBD4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曲线连接符 45"/>
          <p:cNvCxnSpPr>
            <a:stCxn id="2" idx="1"/>
            <a:endCxn id="10" idx="3"/>
          </p:cNvCxnSpPr>
          <p:nvPr/>
        </p:nvCxnSpPr>
        <p:spPr>
          <a:xfrm rot="10800000" flipV="1">
            <a:off x="5762625" y="5911850"/>
            <a:ext cx="589280" cy="223520"/>
          </a:xfrm>
          <a:prstGeom prst="curvedConnector3">
            <a:avLst>
              <a:gd name="adj1" fmla="val 50000"/>
            </a:avLst>
          </a:prstGeom>
          <a:ln w="19050" cmpd="sng">
            <a:solidFill>
              <a:srgbClr val="62CBD4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曲线连接符 46"/>
          <p:cNvCxnSpPr>
            <a:stCxn id="2" idx="3"/>
          </p:cNvCxnSpPr>
          <p:nvPr/>
        </p:nvCxnSpPr>
        <p:spPr>
          <a:xfrm flipV="1">
            <a:off x="7026910" y="5431790"/>
            <a:ext cx="609600" cy="480060"/>
          </a:xfrm>
          <a:prstGeom prst="curvedConnector3">
            <a:avLst>
              <a:gd name="adj1" fmla="val 50000"/>
            </a:avLst>
          </a:prstGeom>
          <a:ln w="19050" cmpd="sng">
            <a:solidFill>
              <a:srgbClr val="62CBD4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曲线连接符 47"/>
          <p:cNvCxnSpPr>
            <a:stCxn id="2" idx="3"/>
            <a:endCxn id="12" idx="1"/>
          </p:cNvCxnSpPr>
          <p:nvPr/>
        </p:nvCxnSpPr>
        <p:spPr>
          <a:xfrm>
            <a:off x="7026910" y="5911850"/>
            <a:ext cx="609600" cy="223520"/>
          </a:xfrm>
          <a:prstGeom prst="curvedConnector3">
            <a:avLst>
              <a:gd name="adj1" fmla="val 50000"/>
            </a:avLst>
          </a:prstGeom>
          <a:ln w="19050" cmpd="sng">
            <a:solidFill>
              <a:srgbClr val="62CBD4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2" idx="0"/>
            <a:endCxn id="39" idx="2"/>
          </p:cNvCxnSpPr>
          <p:nvPr/>
        </p:nvCxnSpPr>
        <p:spPr>
          <a:xfrm flipH="1" flipV="1">
            <a:off x="6684645" y="5283835"/>
            <a:ext cx="5080" cy="290195"/>
          </a:xfrm>
          <a:prstGeom prst="line">
            <a:avLst/>
          </a:prstGeom>
          <a:ln w="19050">
            <a:solidFill>
              <a:srgbClr val="28909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" name="圆角矩形 54"/>
          <p:cNvSpPr/>
          <p:nvPr/>
        </p:nvSpPr>
        <p:spPr>
          <a:xfrm>
            <a:off x="6125210" y="6308090"/>
            <a:ext cx="1133475" cy="369570"/>
          </a:xfrm>
          <a:prstGeom prst="roundRect">
            <a:avLst/>
          </a:prstGeom>
          <a:noFill/>
          <a:ln w="25400">
            <a:solidFill>
              <a:srgbClr val="31CBA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indent="0" algn="ctr" fontAlgn="auto">
              <a:lnSpc>
                <a:spcPct val="120000"/>
              </a:lnSpc>
              <a:buClrTx/>
              <a:buSzTx/>
              <a:buFontTx/>
            </a:pPr>
            <a:r>
              <a:rPr lang="zh-CN" altLang="en-US" sz="1200" b="1">
                <a:solidFill>
                  <a:schemeClr val="tx1"/>
                </a:solidFill>
                <a:latin typeface="+mn-ea"/>
                <a:sym typeface="+mn-ea"/>
              </a:rPr>
              <a:t>RHOAnoma</a:t>
            </a:r>
            <a:endParaRPr lang="zh-CN" altLang="en-US" sz="1200" b="1" baseline="30000">
              <a:solidFill>
                <a:schemeClr val="tx1"/>
              </a:solidFill>
              <a:latin typeface="+mn-ea"/>
              <a:sym typeface="+mn-ea"/>
            </a:endParaRPr>
          </a:p>
        </p:txBody>
      </p:sp>
      <p:cxnSp>
        <p:nvCxnSpPr>
          <p:cNvPr id="58" name="曲线连接符 57"/>
          <p:cNvCxnSpPr/>
          <p:nvPr/>
        </p:nvCxnSpPr>
        <p:spPr>
          <a:xfrm rot="10800000" flipV="1">
            <a:off x="5273040" y="6492240"/>
            <a:ext cx="852170" cy="342265"/>
          </a:xfrm>
          <a:prstGeom prst="curvedConnector2">
            <a:avLst/>
          </a:prstGeom>
          <a:ln w="25400">
            <a:gradFill>
              <a:gsLst>
                <a:gs pos="0">
                  <a:srgbClr val="31CBA5"/>
                </a:gs>
                <a:gs pos="100000">
                  <a:srgbClr val="289094"/>
                </a:gs>
              </a:gsLst>
              <a:lin ang="114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9" name="曲线连接符 58"/>
          <p:cNvCxnSpPr>
            <a:stCxn id="55" idx="3"/>
            <a:endCxn id="44" idx="0"/>
          </p:cNvCxnSpPr>
          <p:nvPr/>
        </p:nvCxnSpPr>
        <p:spPr>
          <a:xfrm>
            <a:off x="7258685" y="6492875"/>
            <a:ext cx="922020" cy="342265"/>
          </a:xfrm>
          <a:prstGeom prst="curvedConnector2">
            <a:avLst/>
          </a:prstGeom>
          <a:ln w="25400">
            <a:gradFill>
              <a:gsLst>
                <a:gs pos="0">
                  <a:srgbClr val="31CBA5"/>
                </a:gs>
                <a:gs pos="100000">
                  <a:srgbClr val="289094"/>
                </a:gs>
              </a:gsLst>
              <a:lin ang="114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55" idx="2"/>
            <a:endCxn id="23" idx="0"/>
          </p:cNvCxnSpPr>
          <p:nvPr/>
        </p:nvCxnSpPr>
        <p:spPr>
          <a:xfrm flipH="1">
            <a:off x="6691630" y="6677660"/>
            <a:ext cx="635" cy="301625"/>
          </a:xfrm>
          <a:prstGeom prst="line">
            <a:avLst/>
          </a:prstGeom>
          <a:ln w="25400">
            <a:gradFill>
              <a:gsLst>
                <a:gs pos="0">
                  <a:srgbClr val="31CBA5"/>
                </a:gs>
                <a:gs pos="100000">
                  <a:srgbClr val="289094"/>
                </a:gs>
              </a:gsLst>
              <a:lin ang="5400000" scaled="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2" name="图片 61" descr="文件数据库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35455" y="5405120"/>
            <a:ext cx="675005" cy="675005"/>
          </a:xfrm>
          <a:prstGeom prst="rect">
            <a:avLst/>
          </a:prstGeom>
        </p:spPr>
      </p:pic>
      <p:sp>
        <p:nvSpPr>
          <p:cNvPr id="63" name="圆角矩形 62"/>
          <p:cNvSpPr/>
          <p:nvPr>
            <p:custDataLst>
              <p:tags r:id="rId11"/>
            </p:custDataLst>
          </p:nvPr>
        </p:nvSpPr>
        <p:spPr>
          <a:xfrm>
            <a:off x="605155" y="6228715"/>
            <a:ext cx="1016000" cy="453390"/>
          </a:xfrm>
          <a:prstGeom prst="roundRect">
            <a:avLst/>
          </a:prstGeom>
          <a:noFill/>
          <a:ln w="25400">
            <a:solidFill>
              <a:srgbClr val="62CBD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latin typeface="+mn-ea"/>
                <a:sym typeface="+mn-ea"/>
              </a:rPr>
              <a:t>T</a:t>
            </a:r>
            <a:r>
              <a:rPr lang="zh-CN" altLang="en-US" sz="1200" b="1">
                <a:solidFill>
                  <a:schemeClr val="tx1"/>
                </a:solidFill>
                <a:latin typeface="+mn-ea"/>
                <a:sym typeface="+mn-ea"/>
              </a:rPr>
              <a:t>ime</a:t>
            </a:r>
            <a:endParaRPr lang="zh-CN" altLang="en-US" sz="1200" b="1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64" name="圆角矩形 63"/>
          <p:cNvSpPr/>
          <p:nvPr>
            <p:custDataLst>
              <p:tags r:id="rId12"/>
            </p:custDataLst>
          </p:nvPr>
        </p:nvSpPr>
        <p:spPr>
          <a:xfrm>
            <a:off x="1567815" y="6977380"/>
            <a:ext cx="1016000" cy="453390"/>
          </a:xfrm>
          <a:prstGeom prst="roundRect">
            <a:avLst/>
          </a:prstGeom>
          <a:noFill/>
          <a:ln w="25400">
            <a:solidFill>
              <a:srgbClr val="62CBD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>
                <a:solidFill>
                  <a:schemeClr val="tx1"/>
                </a:solidFill>
                <a:latin typeface="+mn-ea"/>
                <a:sym typeface="+mn-ea"/>
              </a:rPr>
              <a:t>Z</a:t>
            </a:r>
            <a:endParaRPr lang="zh-CN" altLang="en-US" sz="1200" b="1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65" name="圆角矩形 64"/>
          <p:cNvSpPr/>
          <p:nvPr>
            <p:custDataLst>
              <p:tags r:id="rId13"/>
            </p:custDataLst>
          </p:nvPr>
        </p:nvSpPr>
        <p:spPr>
          <a:xfrm>
            <a:off x="2352675" y="4751070"/>
            <a:ext cx="1016000" cy="453390"/>
          </a:xfrm>
          <a:prstGeom prst="roundRect">
            <a:avLst/>
          </a:prstGeom>
          <a:noFill/>
          <a:ln w="25400">
            <a:solidFill>
              <a:srgbClr val="62CBD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latin typeface="+mn-ea"/>
                <a:sym typeface="+mn-ea"/>
              </a:rPr>
              <a:t>L</a:t>
            </a:r>
            <a:r>
              <a:rPr lang="zh-CN" altLang="en-US" sz="1200" b="1">
                <a:solidFill>
                  <a:schemeClr val="tx1"/>
                </a:solidFill>
                <a:latin typeface="+mn-ea"/>
                <a:sym typeface="+mn-ea"/>
              </a:rPr>
              <a:t>atitude</a:t>
            </a:r>
            <a:endParaRPr lang="zh-CN" altLang="en-US" sz="1200" b="1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66" name="圆角矩形 65"/>
          <p:cNvSpPr/>
          <p:nvPr>
            <p:custDataLst>
              <p:tags r:id="rId14"/>
            </p:custDataLst>
          </p:nvPr>
        </p:nvSpPr>
        <p:spPr>
          <a:xfrm>
            <a:off x="719455" y="4751070"/>
            <a:ext cx="1092200" cy="453390"/>
          </a:xfrm>
          <a:prstGeom prst="roundRect">
            <a:avLst/>
          </a:prstGeom>
          <a:noFill/>
          <a:ln w="25400">
            <a:solidFill>
              <a:srgbClr val="62CBD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  <a:latin typeface="+mn-ea"/>
                <a:sym typeface="+mn-ea"/>
              </a:rPr>
              <a:t>L</a:t>
            </a:r>
            <a:r>
              <a:rPr lang="zh-CN" altLang="en-US" sz="1200" b="1">
                <a:solidFill>
                  <a:schemeClr val="tx1"/>
                </a:solidFill>
                <a:latin typeface="+mn-ea"/>
                <a:sym typeface="+mn-ea"/>
              </a:rPr>
              <a:t>ongitude</a:t>
            </a:r>
            <a:endParaRPr lang="zh-CN" altLang="en-US" sz="1200" b="1">
              <a:solidFill>
                <a:schemeClr val="tx1"/>
              </a:solidFill>
              <a:latin typeface="+mn-ea"/>
              <a:sym typeface="+mn-ea"/>
            </a:endParaRPr>
          </a:p>
        </p:txBody>
      </p:sp>
      <p:cxnSp>
        <p:nvCxnSpPr>
          <p:cNvPr id="73" name="曲线连接符 72"/>
          <p:cNvCxnSpPr/>
          <p:nvPr>
            <p:custDataLst>
              <p:tags r:id="rId15"/>
            </p:custDataLst>
          </p:nvPr>
        </p:nvCxnSpPr>
        <p:spPr>
          <a:xfrm flipV="1">
            <a:off x="2410460" y="5204460"/>
            <a:ext cx="450215" cy="538480"/>
          </a:xfrm>
          <a:prstGeom prst="curvedConnector2">
            <a:avLst/>
          </a:prstGeom>
          <a:ln w="19050" cmpd="sng">
            <a:solidFill>
              <a:srgbClr val="62CBD4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0" name="圆角矩形 79"/>
          <p:cNvSpPr/>
          <p:nvPr>
            <p:custDataLst>
              <p:tags r:id="rId16"/>
            </p:custDataLst>
          </p:nvPr>
        </p:nvSpPr>
        <p:spPr>
          <a:xfrm>
            <a:off x="2525395" y="6228715"/>
            <a:ext cx="1016000" cy="453390"/>
          </a:xfrm>
          <a:prstGeom prst="roundRect">
            <a:avLst/>
          </a:prstGeom>
          <a:noFill/>
          <a:ln w="25400">
            <a:solidFill>
              <a:srgbClr val="62CBD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 b="1">
                <a:solidFill>
                  <a:schemeClr val="tx1"/>
                </a:solidFill>
                <a:latin typeface="+mn-ea"/>
                <a:sym typeface="+mn-ea"/>
              </a:rPr>
              <a:t>nv</a:t>
            </a:r>
            <a:endParaRPr lang="en-US" sz="1200" b="1">
              <a:solidFill>
                <a:schemeClr val="tx1"/>
              </a:solidFill>
              <a:latin typeface="+mn-ea"/>
              <a:sym typeface="+mn-ea"/>
            </a:endParaRPr>
          </a:p>
        </p:txBody>
      </p:sp>
      <p:cxnSp>
        <p:nvCxnSpPr>
          <p:cNvPr id="81" name="曲线连接符 80"/>
          <p:cNvCxnSpPr>
            <a:endCxn id="63" idx="0"/>
          </p:cNvCxnSpPr>
          <p:nvPr>
            <p:custDataLst>
              <p:tags r:id="rId17"/>
            </p:custDataLst>
          </p:nvPr>
        </p:nvCxnSpPr>
        <p:spPr>
          <a:xfrm rot="10800000" flipV="1">
            <a:off x="1112520" y="5742305"/>
            <a:ext cx="647065" cy="486410"/>
          </a:xfrm>
          <a:prstGeom prst="curvedConnector2">
            <a:avLst/>
          </a:prstGeom>
          <a:ln w="19050" cmpd="sng">
            <a:solidFill>
              <a:srgbClr val="62CBD4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2" name="曲线连接符 81"/>
          <p:cNvCxnSpPr>
            <a:endCxn id="80" idx="0"/>
          </p:cNvCxnSpPr>
          <p:nvPr>
            <p:custDataLst>
              <p:tags r:id="rId18"/>
            </p:custDataLst>
          </p:nvPr>
        </p:nvCxnSpPr>
        <p:spPr>
          <a:xfrm>
            <a:off x="2410460" y="5742940"/>
            <a:ext cx="622935" cy="485775"/>
          </a:xfrm>
          <a:prstGeom prst="curvedConnector2">
            <a:avLst/>
          </a:prstGeom>
          <a:ln w="19050" cmpd="sng">
            <a:solidFill>
              <a:srgbClr val="62CBD4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3" name="曲线连接符 82"/>
          <p:cNvCxnSpPr>
            <a:stCxn id="62" idx="2"/>
            <a:endCxn id="64" idx="0"/>
          </p:cNvCxnSpPr>
          <p:nvPr>
            <p:custDataLst>
              <p:tags r:id="rId19"/>
            </p:custDataLst>
          </p:nvPr>
        </p:nvCxnSpPr>
        <p:spPr>
          <a:xfrm rot="5400000" flipV="1">
            <a:off x="1625918" y="6527483"/>
            <a:ext cx="897255" cy="2540"/>
          </a:xfrm>
          <a:prstGeom prst="curvedConnector3">
            <a:avLst>
              <a:gd name="adj1" fmla="val 50000"/>
            </a:avLst>
          </a:prstGeom>
          <a:ln w="19050" cmpd="sng">
            <a:solidFill>
              <a:srgbClr val="62CBD4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4" name="曲线连接符 83"/>
          <p:cNvCxnSpPr>
            <a:stCxn id="62" idx="1"/>
            <a:endCxn id="66" idx="2"/>
          </p:cNvCxnSpPr>
          <p:nvPr>
            <p:custDataLst>
              <p:tags r:id="rId20"/>
            </p:custDataLst>
          </p:nvPr>
        </p:nvCxnSpPr>
        <p:spPr>
          <a:xfrm rot="10800000">
            <a:off x="1265555" y="5204460"/>
            <a:ext cx="469900" cy="538480"/>
          </a:xfrm>
          <a:prstGeom prst="curvedConnector2">
            <a:avLst/>
          </a:prstGeom>
          <a:ln w="19050" cmpd="sng">
            <a:solidFill>
              <a:srgbClr val="62CBD4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5" name="圆角矩形 84"/>
          <p:cNvSpPr/>
          <p:nvPr>
            <p:custDataLst>
              <p:tags r:id="rId21"/>
            </p:custDataLst>
          </p:nvPr>
        </p:nvSpPr>
        <p:spPr>
          <a:xfrm>
            <a:off x="3259455" y="3153410"/>
            <a:ext cx="2764155" cy="544195"/>
          </a:xfrm>
          <a:prstGeom prst="roundRect">
            <a:avLst>
              <a:gd name="adj" fmla="val 22712"/>
            </a:avLst>
          </a:prstGeom>
          <a:solidFill>
            <a:srgbClr val="D4F0F9"/>
          </a:solidFill>
          <a:ln w="38100" cmpd="sng">
            <a:solidFill>
              <a:srgbClr val="7CCEEC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rgbClr val="157793"/>
                </a:solidFill>
                <a:latin typeface="+mn-ea"/>
                <a:sym typeface="+mn-ea"/>
              </a:rPr>
              <a:t>Data Processing</a:t>
            </a:r>
            <a:endParaRPr lang="en-US" altLang="zh-CN" sz="2000" b="1">
              <a:solidFill>
                <a:srgbClr val="157793"/>
              </a:solidFill>
              <a:latin typeface="+mn-ea"/>
              <a:sym typeface="+mn-ea"/>
            </a:endParaRPr>
          </a:p>
        </p:txBody>
      </p:sp>
      <p:sp>
        <p:nvSpPr>
          <p:cNvPr id="86" name="圆角矩形 85"/>
          <p:cNvSpPr/>
          <p:nvPr>
            <p:custDataLst>
              <p:tags r:id="rId22"/>
            </p:custDataLst>
          </p:nvPr>
        </p:nvSpPr>
        <p:spPr>
          <a:xfrm>
            <a:off x="940435" y="3841750"/>
            <a:ext cx="2273935" cy="480695"/>
          </a:xfrm>
          <a:prstGeom prst="roundRect">
            <a:avLst>
              <a:gd name="adj" fmla="val 22712"/>
            </a:avLst>
          </a:prstGeom>
          <a:solidFill>
            <a:srgbClr val="D8EDEF"/>
          </a:solidFill>
          <a:ln w="25400" cmpd="sng">
            <a:solidFill>
              <a:srgbClr val="71B7C4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rgbClr val="157793"/>
                </a:solidFill>
                <a:latin typeface="+mn-ea"/>
                <a:sym typeface="+mn-ea"/>
              </a:rPr>
              <a:t>Data Preview</a:t>
            </a:r>
            <a:endParaRPr lang="en-US" altLang="zh-CN" sz="1600" b="1">
              <a:solidFill>
                <a:srgbClr val="157793"/>
              </a:solidFill>
              <a:latin typeface="+mn-ea"/>
              <a:sym typeface="+mn-ea"/>
            </a:endParaRPr>
          </a:p>
        </p:txBody>
      </p:sp>
      <p:sp>
        <p:nvSpPr>
          <p:cNvPr id="88" name="圆角矩形 87"/>
          <p:cNvSpPr/>
          <p:nvPr>
            <p:custDataLst>
              <p:tags r:id="rId23"/>
            </p:custDataLst>
          </p:nvPr>
        </p:nvSpPr>
        <p:spPr>
          <a:xfrm>
            <a:off x="4304665" y="4077970"/>
            <a:ext cx="4816475" cy="3633470"/>
          </a:xfrm>
          <a:prstGeom prst="roundRect">
            <a:avLst>
              <a:gd name="adj" fmla="val 8290"/>
            </a:avLst>
          </a:prstGeom>
          <a:noFill/>
          <a:ln w="25400">
            <a:solidFill>
              <a:srgbClr val="5DADBC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75">
              <a:latin typeface="+mn-ea"/>
            </a:endParaRPr>
          </a:p>
        </p:txBody>
      </p:sp>
      <p:sp>
        <p:nvSpPr>
          <p:cNvPr id="102" name="圆角矩形 101"/>
          <p:cNvSpPr/>
          <p:nvPr>
            <p:custDataLst>
              <p:tags r:id="rId24"/>
            </p:custDataLst>
          </p:nvPr>
        </p:nvSpPr>
        <p:spPr>
          <a:xfrm>
            <a:off x="5490210" y="3844925"/>
            <a:ext cx="2273935" cy="480695"/>
          </a:xfrm>
          <a:prstGeom prst="roundRect">
            <a:avLst>
              <a:gd name="adj" fmla="val 22712"/>
            </a:avLst>
          </a:prstGeom>
          <a:solidFill>
            <a:srgbClr val="D8EDEF"/>
          </a:solidFill>
          <a:ln w="25400" cmpd="sng">
            <a:solidFill>
              <a:srgbClr val="71B7C4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rgbClr val="157793"/>
                </a:solidFill>
                <a:latin typeface="+mn-ea"/>
                <a:sym typeface="+mn-ea"/>
              </a:rPr>
              <a:t>Data Filtering</a:t>
            </a:r>
            <a:endParaRPr lang="en-US" altLang="zh-CN" sz="1600" b="1">
              <a:solidFill>
                <a:srgbClr val="157793"/>
              </a:solidFill>
              <a:latin typeface="+mn-ea"/>
              <a:sym typeface="+mn-ea"/>
            </a:endParaRPr>
          </a:p>
        </p:txBody>
      </p:sp>
      <p:sp>
        <p:nvSpPr>
          <p:cNvPr id="103" name="圆角矩形 102"/>
          <p:cNvSpPr/>
          <p:nvPr>
            <p:custDataLst>
              <p:tags r:id="rId25"/>
            </p:custDataLst>
          </p:nvPr>
        </p:nvSpPr>
        <p:spPr>
          <a:xfrm>
            <a:off x="10374630" y="417830"/>
            <a:ext cx="5008245" cy="7538085"/>
          </a:xfrm>
          <a:prstGeom prst="roundRect">
            <a:avLst>
              <a:gd name="adj" fmla="val 5959"/>
            </a:avLst>
          </a:prstGeom>
          <a:noFill/>
          <a:ln w="38100" cmpd="sng">
            <a:solidFill>
              <a:srgbClr val="08BDB3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75">
              <a:latin typeface="+mn-ea"/>
            </a:endParaRPr>
          </a:p>
        </p:txBody>
      </p:sp>
      <p:sp>
        <p:nvSpPr>
          <p:cNvPr id="104" name="圆角矩形 103"/>
          <p:cNvSpPr/>
          <p:nvPr>
            <p:custDataLst>
              <p:tags r:id="rId26"/>
            </p:custDataLst>
          </p:nvPr>
        </p:nvSpPr>
        <p:spPr>
          <a:xfrm>
            <a:off x="11415395" y="120015"/>
            <a:ext cx="2927350" cy="607060"/>
          </a:xfrm>
          <a:prstGeom prst="roundRect">
            <a:avLst>
              <a:gd name="adj" fmla="val 22712"/>
            </a:avLst>
          </a:prstGeom>
          <a:solidFill>
            <a:srgbClr val="31F7EB"/>
          </a:solidFill>
          <a:ln w="38100" cmpd="sng">
            <a:solidFill>
              <a:srgbClr val="08BDB3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rgbClr val="057B71"/>
                </a:solidFill>
                <a:latin typeface="+mn-ea"/>
                <a:sym typeface="+mn-ea"/>
              </a:rPr>
              <a:t>Algorithm Process</a:t>
            </a:r>
            <a:endParaRPr lang="en-US" altLang="zh-CN" sz="2000" b="1">
              <a:solidFill>
                <a:srgbClr val="057B71"/>
              </a:solidFill>
              <a:latin typeface="+mn-ea"/>
              <a:sym typeface="+mn-ea"/>
            </a:endParaRPr>
          </a:p>
        </p:txBody>
      </p:sp>
      <p:sp>
        <p:nvSpPr>
          <p:cNvPr id="107" name="圆角矩形 106"/>
          <p:cNvSpPr/>
          <p:nvPr>
            <p:custDataLst>
              <p:tags r:id="rId27"/>
            </p:custDataLst>
          </p:nvPr>
        </p:nvSpPr>
        <p:spPr>
          <a:xfrm>
            <a:off x="401320" y="417830"/>
            <a:ext cx="8976995" cy="2339975"/>
          </a:xfrm>
          <a:prstGeom prst="roundRect">
            <a:avLst>
              <a:gd name="adj" fmla="val 13988"/>
            </a:avLst>
          </a:prstGeom>
          <a:noFill/>
          <a:ln w="38100" cmpd="sng">
            <a:solidFill>
              <a:srgbClr val="27DDA3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75">
              <a:latin typeface="+mn-ea"/>
            </a:endParaRPr>
          </a:p>
        </p:txBody>
      </p:sp>
      <p:sp>
        <p:nvSpPr>
          <p:cNvPr id="108" name="圆角矩形 107"/>
          <p:cNvSpPr/>
          <p:nvPr>
            <p:custDataLst>
              <p:tags r:id="rId28"/>
            </p:custDataLst>
          </p:nvPr>
        </p:nvSpPr>
        <p:spPr>
          <a:xfrm>
            <a:off x="2865120" y="120015"/>
            <a:ext cx="3486785" cy="607060"/>
          </a:xfrm>
          <a:prstGeom prst="roundRect">
            <a:avLst>
              <a:gd name="adj" fmla="val 22712"/>
            </a:avLst>
          </a:prstGeom>
          <a:solidFill>
            <a:srgbClr val="B8F4E1"/>
          </a:solidFill>
          <a:ln w="38100" cmpd="sng">
            <a:solidFill>
              <a:srgbClr val="27DDA3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rgbClr val="168F77"/>
                </a:solidFill>
                <a:latin typeface="+mn-ea"/>
                <a:sym typeface="+mn-ea"/>
              </a:rPr>
              <a:t>Bayesian Theory</a:t>
            </a:r>
            <a:endParaRPr lang="en-US" altLang="zh-CN" sz="2000" b="1">
              <a:solidFill>
                <a:srgbClr val="168F77"/>
              </a:solidFill>
              <a:latin typeface="+mn-ea"/>
              <a:sym typeface="+mn-ea"/>
            </a:endParaRPr>
          </a:p>
        </p:txBody>
      </p:sp>
      <p:sp>
        <p:nvSpPr>
          <p:cNvPr id="118" name="右箭头 117"/>
          <p:cNvSpPr/>
          <p:nvPr/>
        </p:nvSpPr>
        <p:spPr>
          <a:xfrm>
            <a:off x="9521190" y="1610995"/>
            <a:ext cx="762000" cy="391160"/>
          </a:xfrm>
          <a:prstGeom prst="rightArrow">
            <a:avLst/>
          </a:prstGeom>
          <a:noFill/>
          <a:ln w="38100">
            <a:gradFill>
              <a:gsLst>
                <a:gs pos="0">
                  <a:srgbClr val="27DDA3"/>
                </a:gs>
                <a:gs pos="100000">
                  <a:srgbClr val="289094"/>
                </a:gs>
              </a:gsLst>
              <a:lin ang="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75">
              <a:latin typeface="+mn-ea"/>
            </a:endParaRPr>
          </a:p>
        </p:txBody>
      </p:sp>
      <p:sp>
        <p:nvSpPr>
          <p:cNvPr id="123" name="圆角矩形 122"/>
          <p:cNvSpPr/>
          <p:nvPr>
            <p:custDataLst>
              <p:tags r:id="rId29"/>
            </p:custDataLst>
          </p:nvPr>
        </p:nvSpPr>
        <p:spPr>
          <a:xfrm>
            <a:off x="10555605" y="2880360"/>
            <a:ext cx="1699260" cy="435610"/>
          </a:xfrm>
          <a:prstGeom prst="roundRect">
            <a:avLst>
              <a:gd name="adj" fmla="val 22712"/>
            </a:avLst>
          </a:prstGeom>
          <a:solidFill>
            <a:srgbClr val="09E9D6"/>
          </a:solidFill>
          <a:ln w="25400" cmpd="sng">
            <a:solidFill>
              <a:srgbClr val="06968A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 sz="1300" b="1">
                <a:solidFill>
                  <a:srgbClr val="137B66"/>
                </a:solidFill>
                <a:latin typeface="+mn-ea"/>
                <a:sym typeface="+mn-ea"/>
              </a:rPr>
              <a:t>A Star Algorithm</a:t>
            </a:r>
            <a:endParaRPr lang="en-US" altLang="zh-CN" sz="1300" b="1">
              <a:solidFill>
                <a:srgbClr val="137B66"/>
              </a:solidFill>
              <a:latin typeface="+mn-ea"/>
              <a:sym typeface="+mn-ea"/>
            </a:endParaRPr>
          </a:p>
        </p:txBody>
      </p:sp>
      <p:sp>
        <p:nvSpPr>
          <p:cNvPr id="125" name="圆角矩形 124"/>
          <p:cNvSpPr/>
          <p:nvPr>
            <p:custDataLst>
              <p:tags r:id="rId30"/>
            </p:custDataLst>
          </p:nvPr>
        </p:nvSpPr>
        <p:spPr>
          <a:xfrm>
            <a:off x="12395835" y="2869565"/>
            <a:ext cx="2844165" cy="435610"/>
          </a:xfrm>
          <a:prstGeom prst="roundRect">
            <a:avLst>
              <a:gd name="adj" fmla="val 22712"/>
            </a:avLst>
          </a:prstGeom>
          <a:solidFill>
            <a:srgbClr val="09E9D6"/>
          </a:solidFill>
          <a:ln w="25400" cmpd="sng">
            <a:solidFill>
              <a:srgbClr val="06968A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 b="1">
                <a:solidFill>
                  <a:srgbClr val="137B66"/>
                </a:solidFill>
                <a:latin typeface="+mn-ea"/>
                <a:sym typeface="+mn-ea"/>
              </a:rPr>
              <a:t>Recommended Searching Path</a:t>
            </a:r>
            <a:endParaRPr lang="en-US" altLang="zh-CN" sz="1300" b="1">
              <a:solidFill>
                <a:srgbClr val="137B66"/>
              </a:solidFill>
              <a:latin typeface="+mn-ea"/>
              <a:sym typeface="+mn-ea"/>
            </a:endParaRPr>
          </a:p>
        </p:txBody>
      </p:sp>
      <p:sp>
        <p:nvSpPr>
          <p:cNvPr id="126" name="右箭头 125"/>
          <p:cNvSpPr/>
          <p:nvPr/>
        </p:nvSpPr>
        <p:spPr>
          <a:xfrm rot="5400000">
            <a:off x="11208385" y="3445510"/>
            <a:ext cx="474980" cy="391160"/>
          </a:xfrm>
          <a:prstGeom prst="rightArrow">
            <a:avLst/>
          </a:prstGeom>
          <a:noFill/>
          <a:ln w="38100">
            <a:gradFill>
              <a:gsLst>
                <a:gs pos="0">
                  <a:srgbClr val="27DDC1"/>
                </a:gs>
                <a:gs pos="100000">
                  <a:srgbClr val="289094"/>
                </a:gs>
              </a:gsLst>
              <a:lin ang="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75">
              <a:latin typeface="+mn-ea"/>
            </a:endParaRPr>
          </a:p>
        </p:txBody>
      </p:sp>
      <p:sp>
        <p:nvSpPr>
          <p:cNvPr id="127" name="右箭头 126"/>
          <p:cNvSpPr/>
          <p:nvPr/>
        </p:nvSpPr>
        <p:spPr>
          <a:xfrm rot="5400000">
            <a:off x="13576300" y="3444240"/>
            <a:ext cx="487680" cy="391160"/>
          </a:xfrm>
          <a:prstGeom prst="rightArrow">
            <a:avLst/>
          </a:prstGeom>
          <a:noFill/>
          <a:ln w="38100">
            <a:gradFill>
              <a:gsLst>
                <a:gs pos="0">
                  <a:srgbClr val="7CCEEC"/>
                </a:gs>
                <a:gs pos="100000">
                  <a:srgbClr val="289094"/>
                </a:gs>
              </a:gsLst>
              <a:lin ang="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75">
              <a:latin typeface="+mn-ea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9000702" y="1313148"/>
            <a:ext cx="173261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1200" b="1">
                <a:solidFill>
                  <a:srgbClr val="3A8269"/>
                </a:solidFill>
                <a:latin typeface="+mn-ea"/>
              </a:rPr>
              <a:t>Theoretical</a:t>
            </a:r>
            <a:endParaRPr sz="1200" b="1">
              <a:solidFill>
                <a:srgbClr val="3A8269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sz="1200" b="1">
              <a:solidFill>
                <a:srgbClr val="3A8269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sz="1200" b="1">
              <a:solidFill>
                <a:srgbClr val="3A8269"/>
              </a:solidFill>
              <a:latin typeface="+mn-ea"/>
            </a:endParaRPr>
          </a:p>
          <a:p>
            <a:pPr algn="ctr"/>
            <a:r>
              <a:rPr sz="1200" b="1">
                <a:solidFill>
                  <a:srgbClr val="3A8269"/>
                </a:solidFill>
                <a:latin typeface="+mn-ea"/>
              </a:rPr>
              <a:t> </a:t>
            </a:r>
            <a:r>
              <a:rPr lang="en-US" sz="1200" b="1">
                <a:solidFill>
                  <a:srgbClr val="3A8269"/>
                </a:solidFill>
                <a:latin typeface="+mn-ea"/>
              </a:rPr>
              <a:t>A</a:t>
            </a:r>
            <a:r>
              <a:rPr sz="1200" b="1">
                <a:solidFill>
                  <a:srgbClr val="3A8269"/>
                </a:solidFill>
                <a:latin typeface="+mn-ea"/>
              </a:rPr>
              <a:t>pplication</a:t>
            </a:r>
            <a:endParaRPr sz="1200" b="1">
              <a:solidFill>
                <a:srgbClr val="3A8269"/>
              </a:solidFill>
              <a:latin typeface="+mn-ea"/>
            </a:endParaRPr>
          </a:p>
        </p:txBody>
      </p:sp>
      <p:sp>
        <p:nvSpPr>
          <p:cNvPr id="130" name="圆角矩形 129"/>
          <p:cNvSpPr/>
          <p:nvPr/>
        </p:nvSpPr>
        <p:spPr>
          <a:xfrm>
            <a:off x="1736090" y="5363210"/>
            <a:ext cx="697230" cy="716915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1" name="右箭头 130"/>
          <p:cNvSpPr/>
          <p:nvPr/>
        </p:nvSpPr>
        <p:spPr>
          <a:xfrm>
            <a:off x="3818890" y="5597525"/>
            <a:ext cx="421640" cy="391160"/>
          </a:xfrm>
          <a:prstGeom prst="rightArrow">
            <a:avLst/>
          </a:prstGeom>
          <a:noFill/>
          <a:ln w="31750">
            <a:solidFill>
              <a:srgbClr val="5DADB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75">
              <a:latin typeface="+mn-ea"/>
            </a:endParaRPr>
          </a:p>
        </p:txBody>
      </p:sp>
      <p:sp>
        <p:nvSpPr>
          <p:cNvPr id="133" name="右箭头 132"/>
          <p:cNvSpPr/>
          <p:nvPr/>
        </p:nvSpPr>
        <p:spPr>
          <a:xfrm rot="5400000">
            <a:off x="4404995" y="2585085"/>
            <a:ext cx="425450" cy="560705"/>
          </a:xfrm>
          <a:prstGeom prst="rightArrow">
            <a:avLst>
              <a:gd name="adj1" fmla="val 64843"/>
              <a:gd name="adj2" fmla="val 45076"/>
            </a:avLst>
          </a:prstGeom>
          <a:noFill/>
          <a:ln w="38100">
            <a:gradFill>
              <a:gsLst>
                <a:gs pos="0">
                  <a:srgbClr val="45AD8C"/>
                </a:gs>
                <a:gs pos="100000">
                  <a:srgbClr val="7CCEEC"/>
                </a:gs>
              </a:gsLst>
              <a:lin ang="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75">
              <a:latin typeface="+mn-ea"/>
            </a:endParaRPr>
          </a:p>
        </p:txBody>
      </p:sp>
      <p:graphicFrame>
        <p:nvGraphicFramePr>
          <p:cNvPr id="-2147482617" name="对象 -2147482618"/>
          <p:cNvGraphicFramePr>
            <a:graphicFrameLocks noChangeAspect="1"/>
          </p:cNvGraphicFramePr>
          <p:nvPr>
            <p:custDataLst>
              <p:tags r:id="rId31"/>
            </p:custDataLst>
          </p:nvPr>
        </p:nvGraphicFramePr>
        <p:xfrm>
          <a:off x="1982470" y="828040"/>
          <a:ext cx="5044440" cy="626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2" imgW="3517265" imgH="431800" progId="Equation.KSEE3">
                  <p:embed/>
                </p:oleObj>
              </mc:Choice>
              <mc:Fallback>
                <p:oleObj name="" r:id="rId32" imgW="3517265" imgH="431800" progId="Equation.KSEE3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982470" y="828040"/>
                        <a:ext cx="5044440" cy="6261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614" name="对象 -2147482615"/>
          <p:cNvGraphicFramePr>
            <a:graphicFrameLocks noChangeAspect="1"/>
          </p:cNvGraphicFramePr>
          <p:nvPr>
            <p:custDataLst>
              <p:tags r:id="rId34"/>
            </p:custDataLst>
          </p:nvPr>
        </p:nvGraphicFramePr>
        <p:xfrm>
          <a:off x="2583815" y="1610995"/>
          <a:ext cx="3949700" cy="865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5" imgW="2984500" imgH="647700" progId="Equation.KSEE3">
                  <p:embed/>
                </p:oleObj>
              </mc:Choice>
              <mc:Fallback>
                <p:oleObj name="" r:id="rId35" imgW="2984500" imgH="647700" progId="Equation.KSEE3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583815" y="1610995"/>
                        <a:ext cx="3949700" cy="8655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圆角矩形 19"/>
          <p:cNvSpPr/>
          <p:nvPr/>
        </p:nvSpPr>
        <p:spPr>
          <a:xfrm>
            <a:off x="6597650" y="1268095"/>
            <a:ext cx="7552055" cy="5732780"/>
          </a:xfrm>
          <a:prstGeom prst="roundRect">
            <a:avLst>
              <a:gd name="adj" fmla="val 2230"/>
            </a:avLst>
          </a:prstGeom>
          <a:solidFill>
            <a:srgbClr val="C5E7DF">
              <a:alpha val="0"/>
            </a:srgbClr>
          </a:solidFill>
          <a:ln w="28575" cmpd="sng">
            <a:solidFill>
              <a:srgbClr val="37AB94">
                <a:alpha val="30000"/>
              </a:srgb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b="1">
              <a:solidFill>
                <a:srgbClr val="274989"/>
              </a:solidFill>
              <a:latin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6845935" y="2105660"/>
            <a:ext cx="2522220" cy="3127375"/>
          </a:xfrm>
          <a:prstGeom prst="roundRect">
            <a:avLst>
              <a:gd name="adj" fmla="val 5261"/>
            </a:avLst>
          </a:prstGeom>
          <a:solidFill>
            <a:srgbClr val="C5E7DF">
              <a:alpha val="25000"/>
            </a:srgbClr>
          </a:solidFill>
          <a:ln w="28575" cmpd="sng">
            <a:solidFill>
              <a:srgbClr val="37AB94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b="1">
              <a:solidFill>
                <a:srgbClr val="274989"/>
              </a:solidFill>
              <a:latin typeface="+mn-ea"/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2807970" y="2332990"/>
            <a:ext cx="641985" cy="391160"/>
          </a:xfrm>
          <a:prstGeom prst="rightArrow">
            <a:avLst/>
          </a:prstGeom>
          <a:noFill/>
          <a:ln w="38100">
            <a:gradFill>
              <a:gsLst>
                <a:gs pos="0">
                  <a:srgbClr val="8497B0"/>
                </a:gs>
                <a:gs pos="100000">
                  <a:srgbClr val="91ACE0"/>
                </a:gs>
              </a:gsLst>
              <a:lin ang="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75"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6740" y="1452245"/>
            <a:ext cx="1483360" cy="1271905"/>
          </a:xfrm>
          <a:prstGeom prst="rect">
            <a:avLst/>
          </a:prstGeom>
          <a:solidFill>
            <a:srgbClr val="B2BFCE">
              <a:alpha val="34000"/>
            </a:srgbClr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43585" y="1593215"/>
            <a:ext cx="1483360" cy="1271905"/>
          </a:xfrm>
          <a:prstGeom prst="rect">
            <a:avLst/>
          </a:prstGeom>
          <a:solidFill>
            <a:srgbClr val="B2BFCE">
              <a:alpha val="34000"/>
            </a:srgbClr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23925" y="1731645"/>
            <a:ext cx="1483360" cy="1271905"/>
          </a:xfrm>
          <a:prstGeom prst="rect">
            <a:avLst/>
          </a:prstGeom>
          <a:solidFill>
            <a:srgbClr val="B2BFCE">
              <a:alpha val="34000"/>
            </a:srgbClr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2995" y="1884045"/>
            <a:ext cx="1483360" cy="1271905"/>
          </a:xfrm>
          <a:prstGeom prst="rect">
            <a:avLst/>
          </a:prstGeom>
          <a:solidFill>
            <a:srgbClr val="B2BFCE">
              <a:alpha val="34000"/>
            </a:srgbClr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606165" y="2078355"/>
            <a:ext cx="2260600" cy="925195"/>
          </a:xfrm>
          <a:prstGeom prst="roundRect">
            <a:avLst>
              <a:gd name="adj" fmla="val 11530"/>
            </a:avLst>
          </a:prstGeom>
          <a:solidFill>
            <a:schemeClr val="accent1">
              <a:lumMod val="20000"/>
              <a:lumOff val="80000"/>
              <a:alpha val="34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rgbClr val="274989"/>
                </a:solidFill>
                <a:latin typeface="+mn-ea"/>
              </a:rPr>
              <a:t>Detector</a:t>
            </a:r>
            <a:endParaRPr lang="en-US" altLang="zh-CN" sz="2000" b="1">
              <a:solidFill>
                <a:srgbClr val="274989"/>
              </a:solidFill>
              <a:latin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807970" y="4744720"/>
            <a:ext cx="2260600" cy="1426210"/>
          </a:xfrm>
          <a:prstGeom prst="roundRect">
            <a:avLst>
              <a:gd name="adj" fmla="val 14138"/>
            </a:avLst>
          </a:prstGeom>
          <a:solidFill>
            <a:schemeClr val="accent2">
              <a:lumMod val="20000"/>
              <a:lumOff val="80000"/>
              <a:alpha val="34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+mn-ea"/>
              </a:rPr>
              <a:t>Kalman Filter</a:t>
            </a:r>
            <a:endParaRPr lang="en-US" altLang="zh-CN" b="1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926445" y="4066540"/>
            <a:ext cx="1261745" cy="2529205"/>
          </a:xfrm>
          <a:prstGeom prst="roundRect">
            <a:avLst>
              <a:gd name="adj" fmla="val 4881"/>
            </a:avLst>
          </a:prstGeom>
          <a:solidFill>
            <a:srgbClr val="C3CDE2">
              <a:alpha val="34000"/>
            </a:srgbClr>
          </a:solidFill>
          <a:ln w="31750" cmpd="sng">
            <a:solidFill>
              <a:schemeClr val="accent1">
                <a:shade val="50000"/>
                <a:alpha val="7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274989"/>
                </a:solidFill>
                <a:latin typeface="+mn-ea"/>
              </a:rPr>
              <a:t>IOU </a:t>
            </a:r>
            <a:endParaRPr lang="en-US" altLang="zh-CN" b="1">
              <a:solidFill>
                <a:srgbClr val="274989"/>
              </a:solidFill>
              <a:latin typeface="+mn-ea"/>
            </a:endParaRPr>
          </a:p>
          <a:p>
            <a:pPr algn="ctr"/>
            <a:endParaRPr lang="en-US" altLang="zh-CN" b="1">
              <a:solidFill>
                <a:srgbClr val="274989"/>
              </a:solidFill>
              <a:latin typeface="+mn-ea"/>
            </a:endParaRPr>
          </a:p>
          <a:p>
            <a:pPr algn="ctr"/>
            <a:r>
              <a:rPr lang="en-US" altLang="zh-CN" b="1">
                <a:solidFill>
                  <a:srgbClr val="274989"/>
                </a:solidFill>
                <a:latin typeface="+mn-ea"/>
              </a:rPr>
              <a:t>Match</a:t>
            </a:r>
            <a:endParaRPr lang="en-US" altLang="zh-CN" b="1">
              <a:solidFill>
                <a:srgbClr val="274989"/>
              </a:solidFill>
              <a:latin typeface="+mn-ea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5334635" y="5441315"/>
            <a:ext cx="5415280" cy="601980"/>
          </a:xfrm>
          <a:prstGeom prst="rightArrow">
            <a:avLst/>
          </a:prstGeom>
          <a:noFill/>
          <a:ln w="38100">
            <a:gradFill>
              <a:gsLst>
                <a:gs pos="0">
                  <a:srgbClr val="F5B482">
                    <a:alpha val="70000"/>
                  </a:srgbClr>
                </a:gs>
                <a:gs pos="100000">
                  <a:srgbClr val="0070C0">
                    <a:alpha val="70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75">
              <a:latin typeface="+mn-ea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9518650" y="4316730"/>
            <a:ext cx="1231265" cy="674370"/>
          </a:xfrm>
          <a:prstGeom prst="rightArrow">
            <a:avLst>
              <a:gd name="adj1" fmla="val 59322"/>
              <a:gd name="adj2" fmla="val 43220"/>
            </a:avLst>
          </a:prstGeom>
          <a:noFill/>
          <a:ln w="38100">
            <a:gradFill>
              <a:gsLst>
                <a:gs pos="0">
                  <a:srgbClr val="AFDDD4"/>
                </a:gs>
                <a:gs pos="100000">
                  <a:srgbClr val="91ACE0"/>
                </a:gs>
              </a:gsLst>
              <a:lin ang="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75">
              <a:latin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"/>
            </p:custDataLst>
          </p:nvPr>
        </p:nvSpPr>
        <p:spPr>
          <a:xfrm>
            <a:off x="3834765" y="1668780"/>
            <a:ext cx="1825625" cy="544195"/>
          </a:xfrm>
          <a:prstGeom prst="rect">
            <a:avLst/>
          </a:prstGeom>
          <a:solidFill>
            <a:srgbClr val="3360B3"/>
          </a:solidFill>
          <a:ln w="38100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bg1"/>
                </a:solidFill>
                <a:latin typeface="+mn-ea"/>
                <a:sym typeface="+mn-ea"/>
              </a:rPr>
              <a:t>Detection Model</a:t>
            </a:r>
            <a:endParaRPr lang="en-US" altLang="zh-CN" sz="1400" b="1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047230" y="2769870"/>
            <a:ext cx="2068195" cy="800100"/>
          </a:xfrm>
          <a:prstGeom prst="roundRect">
            <a:avLst>
              <a:gd name="adj" fmla="val 10952"/>
            </a:avLst>
          </a:prstGeom>
          <a:solidFill>
            <a:srgbClr val="C5E7DF"/>
          </a:solidFill>
          <a:ln w="28575" cmpd="sng">
            <a:solidFill>
              <a:srgbClr val="37AB94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ct val="130000"/>
              </a:lnSpc>
            </a:pPr>
            <a:r>
              <a:rPr lang="en-US" altLang="zh-CN" sz="1600" b="1">
                <a:solidFill>
                  <a:srgbClr val="347C6C"/>
                </a:solidFill>
                <a:latin typeface="+mn-ea"/>
              </a:rPr>
              <a:t>Mahalanobis</a:t>
            </a:r>
            <a:endParaRPr lang="en-US" altLang="zh-CN" sz="1600" b="1">
              <a:solidFill>
                <a:srgbClr val="347C6C"/>
              </a:solidFill>
              <a:latin typeface="+mn-ea"/>
            </a:endParaRPr>
          </a:p>
          <a:p>
            <a:pPr indent="0" algn="ctr" fontAlgn="auto">
              <a:lnSpc>
                <a:spcPct val="130000"/>
              </a:lnSpc>
            </a:pPr>
            <a:r>
              <a:rPr lang="en-US" altLang="zh-CN" sz="1600" b="1">
                <a:solidFill>
                  <a:srgbClr val="347C6C"/>
                </a:solidFill>
                <a:latin typeface="+mn-ea"/>
              </a:rPr>
              <a:t>Distance</a:t>
            </a:r>
            <a:endParaRPr lang="en-US" altLang="zh-CN" sz="1600" b="1">
              <a:solidFill>
                <a:srgbClr val="347C6C"/>
              </a:solidFill>
              <a:latin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7047865" y="4083685"/>
            <a:ext cx="2068195" cy="908050"/>
          </a:xfrm>
          <a:prstGeom prst="roundRect">
            <a:avLst>
              <a:gd name="adj" fmla="val 10979"/>
            </a:avLst>
          </a:prstGeom>
          <a:solidFill>
            <a:srgbClr val="C5E7DF"/>
          </a:solidFill>
          <a:ln w="28575" cmpd="sng">
            <a:solidFill>
              <a:srgbClr val="37AB94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ct val="130000"/>
              </a:lnSpc>
            </a:pPr>
            <a:r>
              <a:rPr lang="en-US" altLang="zh-CN" sz="1600" b="1">
                <a:solidFill>
                  <a:srgbClr val="347C6C"/>
                </a:solidFill>
                <a:latin typeface="+mn-ea"/>
              </a:rPr>
              <a:t>Cosine</a:t>
            </a:r>
            <a:endParaRPr lang="en-US" altLang="zh-CN" sz="1600" b="1">
              <a:solidFill>
                <a:srgbClr val="347C6C"/>
              </a:solidFill>
              <a:latin typeface="+mn-ea"/>
            </a:endParaRPr>
          </a:p>
          <a:p>
            <a:pPr indent="0" algn="ctr" fontAlgn="auto">
              <a:lnSpc>
                <a:spcPct val="130000"/>
              </a:lnSpc>
            </a:pPr>
            <a:r>
              <a:rPr lang="en-US" altLang="zh-CN" sz="1600" b="1">
                <a:solidFill>
                  <a:srgbClr val="347C6C"/>
                </a:solidFill>
                <a:latin typeface="+mn-ea"/>
              </a:rPr>
              <a:t>Distance</a:t>
            </a:r>
            <a:endParaRPr lang="en-US" altLang="zh-CN" sz="1600" b="1">
              <a:solidFill>
                <a:srgbClr val="347C6C"/>
              </a:solidFill>
              <a:latin typeface="+mn-ea"/>
            </a:endParaRPr>
          </a:p>
        </p:txBody>
      </p:sp>
      <p:sp>
        <p:nvSpPr>
          <p:cNvPr id="30" name="矩形 29"/>
          <p:cNvSpPr/>
          <p:nvPr>
            <p:custDataLst>
              <p:tags r:id="rId2"/>
            </p:custDataLst>
          </p:nvPr>
        </p:nvSpPr>
        <p:spPr>
          <a:xfrm>
            <a:off x="7325360" y="3773805"/>
            <a:ext cx="1501140" cy="459740"/>
          </a:xfrm>
          <a:prstGeom prst="rect">
            <a:avLst/>
          </a:prstGeom>
          <a:solidFill>
            <a:srgbClr val="417F6C"/>
          </a:solidFill>
          <a:ln w="38100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bg1"/>
                </a:solidFill>
                <a:latin typeface="+mn-ea"/>
                <a:sym typeface="+mn-ea"/>
              </a:rPr>
              <a:t>REID Model</a:t>
            </a:r>
            <a:endParaRPr lang="en-US" altLang="zh-CN" sz="1400" b="1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925945" y="2255520"/>
            <a:ext cx="2753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347C6C"/>
                </a:solidFill>
                <a:latin typeface="+mj-ea"/>
                <a:ea typeface="+mj-ea"/>
              </a:rPr>
              <a:t>Matching Cascade</a:t>
            </a:r>
            <a:endParaRPr lang="en-US" altLang="zh-CN" b="1">
              <a:solidFill>
                <a:srgbClr val="347C6C"/>
              </a:solidFill>
              <a:latin typeface="+mj-ea"/>
              <a:ea typeface="+mj-ea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6054090" y="2332990"/>
            <a:ext cx="669925" cy="391160"/>
          </a:xfrm>
          <a:prstGeom prst="rightArrow">
            <a:avLst/>
          </a:prstGeom>
          <a:noFill/>
          <a:ln w="38100">
            <a:gradFill>
              <a:gsLst>
                <a:gs pos="0">
                  <a:srgbClr val="91ACE0"/>
                </a:gs>
                <a:gs pos="100000">
                  <a:srgbClr val="ACDCD2"/>
                </a:gs>
              </a:gsLst>
              <a:lin ang="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75">
              <a:latin typeface="+mn-ea"/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9475470" y="2623820"/>
            <a:ext cx="4539615" cy="560070"/>
          </a:xfrm>
          <a:prstGeom prst="rightArrow">
            <a:avLst/>
          </a:prstGeom>
          <a:noFill/>
          <a:ln w="38100">
            <a:gradFill>
              <a:gsLst>
                <a:gs pos="0">
                  <a:srgbClr val="AFDDD4"/>
                </a:gs>
                <a:gs pos="100000">
                  <a:srgbClr val="91ACE0"/>
                </a:gs>
              </a:gsLst>
              <a:lin ang="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75">
              <a:latin typeface="+mn-ea"/>
            </a:endParaRPr>
          </a:p>
        </p:txBody>
      </p:sp>
      <p:sp>
        <p:nvSpPr>
          <p:cNvPr id="37" name="右箭头 36"/>
          <p:cNvSpPr/>
          <p:nvPr/>
        </p:nvSpPr>
        <p:spPr>
          <a:xfrm>
            <a:off x="12461240" y="4316730"/>
            <a:ext cx="1482090" cy="553720"/>
          </a:xfrm>
          <a:prstGeom prst="rightArrow">
            <a:avLst/>
          </a:prstGeom>
          <a:noFill/>
          <a:ln w="38100">
            <a:gradFill>
              <a:gsLst>
                <a:gs pos="0">
                  <a:srgbClr val="7087B5"/>
                </a:gs>
                <a:gs pos="100000">
                  <a:srgbClr val="91ACE0"/>
                </a:gs>
              </a:gsLst>
              <a:lin ang="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75">
              <a:latin typeface="+mn-ea"/>
            </a:endParaRPr>
          </a:p>
        </p:txBody>
      </p:sp>
      <p:sp>
        <p:nvSpPr>
          <p:cNvPr id="38" name="右箭头 37"/>
          <p:cNvSpPr/>
          <p:nvPr/>
        </p:nvSpPr>
        <p:spPr>
          <a:xfrm>
            <a:off x="12461240" y="5473700"/>
            <a:ext cx="1482090" cy="570230"/>
          </a:xfrm>
          <a:prstGeom prst="rightArrow">
            <a:avLst/>
          </a:prstGeom>
          <a:noFill/>
          <a:ln w="38100">
            <a:gradFill>
              <a:gsLst>
                <a:gs pos="0">
                  <a:srgbClr val="7087B5"/>
                </a:gs>
                <a:gs pos="100000">
                  <a:srgbClr val="91ACE0"/>
                </a:gs>
              </a:gsLst>
              <a:lin ang="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75">
              <a:latin typeface="+mn-ea"/>
            </a:endParaRPr>
          </a:p>
        </p:txBody>
      </p:sp>
      <p:sp>
        <p:nvSpPr>
          <p:cNvPr id="40" name="右箭头 39"/>
          <p:cNvSpPr/>
          <p:nvPr/>
        </p:nvSpPr>
        <p:spPr>
          <a:xfrm>
            <a:off x="5334635" y="4744720"/>
            <a:ext cx="1389380" cy="579755"/>
          </a:xfrm>
          <a:prstGeom prst="rightArrow">
            <a:avLst/>
          </a:prstGeom>
          <a:noFill/>
          <a:ln w="38100">
            <a:gradFill>
              <a:gsLst>
                <a:gs pos="0">
                  <a:srgbClr val="F5B482">
                    <a:alpha val="70000"/>
                  </a:srgbClr>
                </a:gs>
                <a:gs pos="100000">
                  <a:srgbClr val="37AB94"/>
                </a:gs>
              </a:gsLst>
              <a:lin ang="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75">
              <a:latin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201150" y="1398270"/>
            <a:ext cx="40932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347C6C"/>
                </a:solidFill>
                <a:latin typeface="+mn-ea"/>
              </a:rPr>
              <a:t>Hungarian Assignment</a:t>
            </a:r>
            <a:endParaRPr lang="en-US" altLang="zh-CN" sz="2000" b="1">
              <a:solidFill>
                <a:srgbClr val="347C6C"/>
              </a:solidFill>
              <a:latin typeface="+mn-ea"/>
            </a:endParaRPr>
          </a:p>
        </p:txBody>
      </p:sp>
      <p:sp>
        <p:nvSpPr>
          <p:cNvPr id="50" name="圆角矩形标注 49"/>
          <p:cNvSpPr/>
          <p:nvPr/>
        </p:nvSpPr>
        <p:spPr>
          <a:xfrm>
            <a:off x="2827020" y="1007110"/>
            <a:ext cx="1610360" cy="570865"/>
          </a:xfrm>
          <a:prstGeom prst="wedgeRoundRectCallout">
            <a:avLst>
              <a:gd name="adj1" fmla="val -1228"/>
              <a:gd name="adj2" fmla="val 89693"/>
              <a:gd name="adj3" fmla="val 16667"/>
            </a:avLst>
          </a:prstGeom>
          <a:solidFill>
            <a:srgbClr val="F2F5FC"/>
          </a:solidFill>
          <a:ln w="28575" cmpd="sng">
            <a:solidFill>
              <a:srgbClr val="3360B3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rgbClr val="3360B3"/>
                </a:solidFill>
                <a:latin typeface="+mn-ea"/>
              </a:rPr>
              <a:t>1.Detection</a:t>
            </a:r>
            <a:endParaRPr lang="en-US" altLang="zh-CN" sz="1600" b="1">
              <a:solidFill>
                <a:srgbClr val="3360B3"/>
              </a:solidFill>
              <a:latin typeface="+mn-ea"/>
            </a:endParaRPr>
          </a:p>
        </p:txBody>
      </p:sp>
      <p:sp>
        <p:nvSpPr>
          <p:cNvPr id="51" name="圆角矩形标注 50"/>
          <p:cNvSpPr/>
          <p:nvPr/>
        </p:nvSpPr>
        <p:spPr>
          <a:xfrm>
            <a:off x="1894205" y="4051300"/>
            <a:ext cx="1488440" cy="563245"/>
          </a:xfrm>
          <a:prstGeom prst="wedgeRoundRectCallout">
            <a:avLst>
              <a:gd name="adj1" fmla="val -1228"/>
              <a:gd name="adj2" fmla="val 89693"/>
              <a:gd name="adj3" fmla="val 16667"/>
            </a:avLst>
          </a:prstGeom>
          <a:solidFill>
            <a:srgbClr val="FEF6F1"/>
          </a:solidFill>
          <a:ln w="28575" cmpd="sng">
            <a:solidFill>
              <a:srgbClr val="F5B482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rgbClr val="EE7D2A"/>
                </a:solidFill>
                <a:latin typeface="+mn-ea"/>
              </a:rPr>
              <a:t>2. Predict</a:t>
            </a:r>
            <a:endParaRPr lang="en-US" altLang="zh-CN" sz="1600" b="1">
              <a:solidFill>
                <a:srgbClr val="EE7D2A"/>
              </a:solidFill>
              <a:latin typeface="+mn-ea"/>
            </a:endParaRPr>
          </a:p>
        </p:txBody>
      </p:sp>
      <p:sp>
        <p:nvSpPr>
          <p:cNvPr id="52" name="圆角矩形标注 51"/>
          <p:cNvSpPr/>
          <p:nvPr/>
        </p:nvSpPr>
        <p:spPr>
          <a:xfrm>
            <a:off x="11269345" y="443865"/>
            <a:ext cx="3866515" cy="563245"/>
          </a:xfrm>
          <a:prstGeom prst="wedgeRoundRectCallout">
            <a:avLst>
              <a:gd name="adj1" fmla="val 5082"/>
              <a:gd name="adj2" fmla="val 78861"/>
              <a:gd name="adj3" fmla="val 16667"/>
            </a:avLst>
          </a:prstGeom>
          <a:solidFill>
            <a:srgbClr val="C5E7DF">
              <a:alpha val="40000"/>
            </a:srgbClr>
          </a:solidFill>
          <a:ln w="28575" cmpd="sng">
            <a:solidFill>
              <a:srgbClr val="347C6C">
                <a:alpha val="50000"/>
              </a:srgb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rgbClr val="347C6C"/>
                </a:solidFill>
                <a:latin typeface="+mn-ea"/>
                <a:sym typeface="+mn-ea"/>
              </a:rPr>
              <a:t>3. Data Association and Update</a:t>
            </a:r>
            <a:endParaRPr lang="en-US" altLang="zh-CN" sz="1600" b="1">
              <a:solidFill>
                <a:srgbClr val="EE7D2A"/>
              </a:solidFill>
              <a:latin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902315" y="2750820"/>
            <a:ext cx="2081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Matched Tracks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586855" y="5588635"/>
            <a:ext cx="2081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Uncomfirmed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457190" y="4885690"/>
            <a:ext cx="2081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Comfirmed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2468225" y="4438015"/>
            <a:ext cx="2081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Matched Tracks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2601575" y="5598160"/>
            <a:ext cx="2081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New Tracks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464040" y="4427855"/>
            <a:ext cx="1062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Unmatched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Detection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7" name="肘形连接符 76"/>
          <p:cNvCxnSpPr>
            <a:stCxn id="20" idx="3"/>
            <a:endCxn id="19" idx="2"/>
          </p:cNvCxnSpPr>
          <p:nvPr/>
        </p:nvCxnSpPr>
        <p:spPr>
          <a:xfrm flipH="1">
            <a:off x="3938270" y="4134485"/>
            <a:ext cx="10211435" cy="2036445"/>
          </a:xfrm>
          <a:prstGeom prst="bentConnector4">
            <a:avLst>
              <a:gd name="adj1" fmla="val -5410"/>
              <a:gd name="adj2" fmla="val 168818"/>
            </a:avLst>
          </a:prstGeom>
          <a:ln w="31750">
            <a:gradFill>
              <a:gsLst>
                <a:gs pos="0">
                  <a:srgbClr val="C3E6DF"/>
                </a:gs>
                <a:gs pos="100000">
                  <a:srgbClr val="F5B482"/>
                </a:gs>
              </a:gsLst>
              <a:lin ang="0" scaled="1"/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462915" y="3283585"/>
            <a:ext cx="33375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rgbClr val="627A98"/>
                </a:solidFill>
                <a:latin typeface="+mn-ea"/>
              </a:rPr>
              <a:t>Input Video Sequence</a:t>
            </a:r>
            <a:endParaRPr lang="en-US" altLang="zh-CN" sz="1600" b="1">
              <a:solidFill>
                <a:srgbClr val="627A98"/>
              </a:solidFill>
              <a:latin typeface="+mn-ea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402955" y="7292340"/>
            <a:ext cx="2081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Update Tracking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图片 116"/>
          <p:cNvPicPr/>
          <p:nvPr/>
        </p:nvPicPr>
        <p:blipFill>
          <a:blip r:embed="rId1"/>
          <a:srcRect t="5813" r="26028"/>
          <a:stretch>
            <a:fillRect/>
          </a:stretch>
        </p:blipFill>
        <p:spPr>
          <a:xfrm>
            <a:off x="4992871" y="132723"/>
            <a:ext cx="867475" cy="718825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8" name="图片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9520304" y="151304"/>
            <a:ext cx="981085" cy="699713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50597" y="145464"/>
            <a:ext cx="1155217" cy="7060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345443" y="130599"/>
            <a:ext cx="1110092" cy="720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对角圆角矩形 6"/>
          <p:cNvSpPr/>
          <p:nvPr/>
        </p:nvSpPr>
        <p:spPr>
          <a:xfrm>
            <a:off x="5062949" y="2653390"/>
            <a:ext cx="2164971" cy="40878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265E82"/>
          </a:solidFill>
          <a:ln>
            <a:noFill/>
          </a:ln>
          <a:effectLst>
            <a:outerShdw blurRad="63500" dist="63500" dir="2700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</a:pPr>
            <a:r>
              <a:rPr lang="zh-CN" altLang="en-US" sz="1505" b="1">
                <a:latin typeface="Sitka Text" charset="0"/>
                <a:cs typeface="Sitka Text" charset="0"/>
                <a:sym typeface="+mn-ea"/>
              </a:rPr>
              <a:t>Dynamic Modeling</a:t>
            </a:r>
            <a:endParaRPr lang="zh-CN" altLang="en-US" sz="1505" b="1">
              <a:latin typeface="Sitka Text" charset="0"/>
              <a:cs typeface="Sitka Text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92871" y="1001790"/>
            <a:ext cx="5657698" cy="347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70" b="1">
                <a:latin typeface="Sitka Text" charset="0"/>
                <a:cs typeface="Sitka Text" charset="0"/>
              </a:rPr>
              <a:t>Dear </a:t>
            </a:r>
            <a:r>
              <a:rPr lang="zh-CN" altLang="en-US" sz="1670" b="1">
                <a:latin typeface="Sitka Text" charset="0"/>
                <a:cs typeface="Sitka Text" charset="0"/>
              </a:rPr>
              <a:t>Greek Marine Rescue Department</a:t>
            </a:r>
            <a:r>
              <a:rPr lang="en-US" altLang="zh-CN" sz="1670" b="1">
                <a:latin typeface="Sitka Text" charset="0"/>
                <a:cs typeface="Sitka Text" charset="0"/>
              </a:rPr>
              <a:t>:</a:t>
            </a:r>
            <a:endParaRPr lang="en-US" altLang="zh-CN" sz="1670" b="1">
              <a:latin typeface="Sitka Text" charset="0"/>
              <a:cs typeface="Sitka Text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062949" y="3070669"/>
            <a:ext cx="5311026" cy="843585"/>
          </a:xfrm>
          <a:prstGeom prst="roundRect">
            <a:avLst>
              <a:gd name="adj" fmla="val 0"/>
            </a:avLst>
          </a:prstGeom>
          <a:solidFill>
            <a:srgbClr val="398DC3"/>
          </a:solidFill>
          <a:ln>
            <a:noFill/>
          </a:ln>
          <a:effectLst>
            <a:outerShdw blurRad="63500" dist="63500" dir="2700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40">
                <a:latin typeface="Sitka Text" charset="0"/>
                <a:cs typeface="Sitka Text" charset="0"/>
                <a:sym typeface="+mn-ea"/>
              </a:rPr>
              <a:t>Developed dynamic predictive model integrating oceanography and physics principles, focusing on seawater density, flow, and  topography to forecast mini-submarine trajectories accurately.</a:t>
            </a:r>
            <a:endParaRPr lang="zh-CN" altLang="en-US" sz="1340">
              <a:latin typeface="Sitka Text" charset="0"/>
              <a:cs typeface="Sitka Text" charset="0"/>
              <a:sym typeface="+mn-ea"/>
            </a:endParaRPr>
          </a:p>
        </p:txBody>
      </p:sp>
      <p:sp>
        <p:nvSpPr>
          <p:cNvPr id="20" name="对角圆角矩形 19"/>
          <p:cNvSpPr/>
          <p:nvPr/>
        </p:nvSpPr>
        <p:spPr>
          <a:xfrm>
            <a:off x="5052331" y="4056533"/>
            <a:ext cx="2916180" cy="43055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257482"/>
          </a:solidFill>
          <a:ln>
            <a:noFill/>
          </a:ln>
          <a:effectLst>
            <a:outerShdw blurRad="63500" dist="63500" dir="2700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505" b="1">
                <a:latin typeface="Sitka Text" charset="0"/>
                <a:cs typeface="Sitka Text" charset="0"/>
                <a:sym typeface="+mn-ea"/>
              </a:rPr>
              <a:t>Innovative LSTM Integration</a:t>
            </a:r>
            <a:endParaRPr lang="zh-CN" altLang="en-US" sz="1505" b="1">
              <a:latin typeface="Sitka Text" charset="0"/>
              <a:cs typeface="Sitka Text" charset="0"/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052331" y="4493455"/>
            <a:ext cx="5321644" cy="826596"/>
          </a:xfrm>
          <a:prstGeom prst="roundRect">
            <a:avLst>
              <a:gd name="adj" fmla="val 0"/>
            </a:avLst>
          </a:prstGeom>
          <a:solidFill>
            <a:srgbClr val="309CAC"/>
          </a:solidFill>
          <a:ln>
            <a:noFill/>
          </a:ln>
          <a:effectLst>
            <a:outerShdw blurRad="63500" dist="63500" dir="2700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40">
                <a:latin typeface="Sitka Text" charset="0"/>
                <a:cs typeface="Sitka Text" charset="0"/>
                <a:sym typeface="+mn-ea"/>
              </a:rPr>
              <a:t>Employed LSTM</a:t>
            </a:r>
            <a:r>
              <a:rPr lang="en-US" altLang="zh-CN" sz="1340">
                <a:latin typeface="Sitka Text" charset="0"/>
                <a:cs typeface="Sitka Text" charset="0"/>
                <a:sym typeface="+mn-ea"/>
              </a:rPr>
              <a:t> </a:t>
            </a:r>
            <a:r>
              <a:rPr lang="zh-CN" altLang="en-US" sz="1340">
                <a:latin typeface="Sitka Text" charset="0"/>
                <a:cs typeface="Sitka Text" charset="0"/>
                <a:sym typeface="+mn-ea"/>
              </a:rPr>
              <a:t>for its proficiency in time series prediction, enhancing the model's ability to forecast future submarine positions based on historical trajectory and ocean physics data.</a:t>
            </a:r>
            <a:endParaRPr lang="zh-CN" altLang="en-US" sz="1340">
              <a:latin typeface="Sitka Text" charset="0"/>
              <a:cs typeface="Sitka Text" charset="0"/>
              <a:sym typeface="+mn-ea"/>
            </a:endParaRPr>
          </a:p>
        </p:txBody>
      </p:sp>
      <p:sp>
        <p:nvSpPr>
          <p:cNvPr id="22" name="对角圆角矩形 21"/>
          <p:cNvSpPr/>
          <p:nvPr/>
        </p:nvSpPr>
        <p:spPr>
          <a:xfrm>
            <a:off x="5048084" y="5469763"/>
            <a:ext cx="3455034" cy="397637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1D7B6F"/>
          </a:solidFill>
          <a:ln>
            <a:noFill/>
          </a:ln>
          <a:effectLst>
            <a:outerShdw blurRad="63500" dist="63500" dir="2700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505" b="1">
                <a:latin typeface="Sitka Text" charset="0"/>
                <a:cs typeface="Sitka Text" charset="0"/>
                <a:sym typeface="+mn-ea"/>
              </a:rPr>
              <a:t>Enhanced Precision and Versatility</a:t>
            </a:r>
            <a:endParaRPr lang="zh-CN" altLang="en-US" sz="1505" b="1">
              <a:latin typeface="Sitka Text" charset="0"/>
              <a:cs typeface="Sitka Text" charset="0"/>
              <a:sym typeface="+mn-ea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048084" y="5873770"/>
            <a:ext cx="5325361" cy="839868"/>
          </a:xfrm>
          <a:prstGeom prst="roundRect">
            <a:avLst>
              <a:gd name="adj" fmla="val 0"/>
            </a:avLst>
          </a:prstGeom>
          <a:solidFill>
            <a:srgbClr val="27A796"/>
          </a:solidFill>
          <a:ln>
            <a:noFill/>
          </a:ln>
          <a:effectLst>
            <a:outerShdw blurRad="63500" dist="63500" dir="2700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340">
                <a:latin typeface="Sitka Text" charset="0"/>
                <a:cs typeface="Sitka Text" charset="0"/>
                <a:sym typeface="+mn-ea"/>
              </a:rPr>
              <a:t>Integrated Kalman </a:t>
            </a:r>
            <a:r>
              <a:rPr lang="en-US" sz="1340">
                <a:latin typeface="Sitka Text" charset="0"/>
                <a:cs typeface="Sitka Text" charset="0"/>
                <a:sym typeface="+mn-ea"/>
              </a:rPr>
              <a:t>F</a:t>
            </a:r>
            <a:r>
              <a:rPr sz="1340">
                <a:latin typeface="Sitka Text" charset="0"/>
                <a:cs typeface="Sitka Text" charset="0"/>
                <a:sym typeface="+mn-ea"/>
              </a:rPr>
              <a:t>ilter for more accurate predictions by utilizing real-time data, while demonstrating adaptability to diverse maritime environments, including the Caribbean Sea</a:t>
            </a:r>
            <a:r>
              <a:rPr lang="en-US" sz="1340">
                <a:latin typeface="Sitka Text" charset="0"/>
                <a:cs typeface="Sitka Text" charset="0"/>
                <a:sym typeface="+mn-ea"/>
              </a:rPr>
              <a:t>.</a:t>
            </a:r>
            <a:endParaRPr lang="en-US" sz="1340">
              <a:latin typeface="Sitka Text" charset="0"/>
              <a:cs typeface="Sitka Text" charset="0"/>
              <a:sym typeface="+mn-ea"/>
            </a:endParaRPr>
          </a:p>
        </p:txBody>
      </p:sp>
      <p:sp>
        <p:nvSpPr>
          <p:cNvPr id="24" name="对角圆角矩形 23"/>
          <p:cNvSpPr/>
          <p:nvPr/>
        </p:nvSpPr>
        <p:spPr>
          <a:xfrm>
            <a:off x="5024725" y="6859103"/>
            <a:ext cx="3661550" cy="397637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2C7C53"/>
          </a:solidFill>
          <a:ln>
            <a:noFill/>
          </a:ln>
          <a:effectLst>
            <a:outerShdw blurRad="63500" dist="63500" dir="2700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505" b="1">
                <a:latin typeface="Sitka Text" charset="0"/>
                <a:cs typeface="Sitka Text" charset="0"/>
                <a:sym typeface="+mn-ea"/>
              </a:rPr>
              <a:t>Scalability and Proven Effectiveness</a:t>
            </a:r>
            <a:endParaRPr lang="zh-CN" altLang="en-US" sz="1505" b="1">
              <a:latin typeface="Sitka Text" charset="0"/>
              <a:cs typeface="Sitka Text" charset="0"/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020477" y="7267888"/>
            <a:ext cx="5352967" cy="858450"/>
          </a:xfrm>
          <a:prstGeom prst="roundRect">
            <a:avLst>
              <a:gd name="adj" fmla="val 0"/>
            </a:avLst>
          </a:prstGeom>
          <a:solidFill>
            <a:srgbClr val="3BA76B"/>
          </a:solidFill>
          <a:ln>
            <a:noFill/>
          </a:ln>
          <a:effectLst>
            <a:outerShdw blurRad="63500" dist="63500" dir="2700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340">
                <a:latin typeface="Sitka Text" charset="0"/>
                <a:cs typeface="Sitka Text" charset="0"/>
                <a:sym typeface="+mn-ea"/>
              </a:rPr>
              <a:t>Modified for scalability, enabling simultaneous tracking of multiple submersibles and achieving high prediction accuracy, as evidenced by validations against historical data and simulations.</a:t>
            </a:r>
            <a:endParaRPr sz="1340">
              <a:latin typeface="Sitka Text" charset="0"/>
              <a:cs typeface="Sitka Text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90748" y="1291125"/>
            <a:ext cx="5616288" cy="1325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340">
                <a:latin typeface="Sitka Text" charset="0"/>
                <a:cs typeface="Sitka Text" charset="0"/>
              </a:rPr>
              <a:t>We are</a:t>
            </a:r>
            <a:r>
              <a:rPr lang="zh-CN" altLang="en-US" sz="1340">
                <a:latin typeface="Sitka Text" charset="0"/>
                <a:cs typeface="Sitka Text" charset="0"/>
              </a:rPr>
              <a:t> writing to you </a:t>
            </a:r>
            <a:r>
              <a:rPr lang="en-US" altLang="zh-CN" sz="1340">
                <a:latin typeface="Sitka Text" charset="0"/>
                <a:cs typeface="Sitka Text" charset="0"/>
              </a:rPr>
              <a:t>with some ideas </a:t>
            </a:r>
            <a:r>
              <a:rPr lang="zh-CN" altLang="en-US" sz="1340">
                <a:latin typeface="Sitka Text" charset="0"/>
                <a:cs typeface="Sitka Text" charset="0"/>
              </a:rPr>
              <a:t>aimed at revolutionizing maritime search and rescue operations through the use of advanced predictive modeling</a:t>
            </a:r>
            <a:r>
              <a:rPr lang="en-US" altLang="zh-CN" sz="1340">
                <a:latin typeface="Sitka Text" charset="0"/>
                <a:cs typeface="Sitka Text" charset="0"/>
              </a:rPr>
              <a:t>, </a:t>
            </a:r>
            <a:r>
              <a:rPr lang="zh-CN" altLang="en-US" sz="1340">
                <a:latin typeface="Sitka Text" charset="0"/>
                <a:cs typeface="Sitka Text" charset="0"/>
              </a:rPr>
              <a:t>leveraging LSTM models and incorporating significant advancements in computational fluid dynamics.</a:t>
            </a:r>
            <a:r>
              <a:rPr lang="en-US" altLang="zh-CN" sz="1340">
                <a:latin typeface="Sitka Text" charset="0"/>
                <a:cs typeface="Sitka Text" charset="0"/>
              </a:rPr>
              <a:t> Here are the four major advantages of our model for your reference:</a:t>
            </a:r>
            <a:endParaRPr lang="en-US" altLang="zh-CN" sz="1340">
              <a:latin typeface="Sitka Text" charset="0"/>
              <a:cs typeface="Sitka Text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2467"/>
          <a:stretch>
            <a:fillRect/>
          </a:stretch>
        </p:blipFill>
        <p:spPr>
          <a:xfrm>
            <a:off x="7194473" y="145464"/>
            <a:ext cx="1083016" cy="719887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片 113"/>
          <p:cNvPicPr/>
          <p:nvPr/>
        </p:nvPicPr>
        <p:blipFill>
          <a:blip r:embed="rId1"/>
          <a:stretch>
            <a:fillRect/>
          </a:stretch>
        </p:blipFill>
        <p:spPr>
          <a:xfrm>
            <a:off x="7190226" y="152896"/>
            <a:ext cx="1068682" cy="66679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" name="图片 114"/>
          <p:cNvPicPr/>
          <p:nvPr/>
        </p:nvPicPr>
        <p:blipFill>
          <a:blip r:embed="rId2"/>
          <a:stretch>
            <a:fillRect/>
          </a:stretch>
        </p:blipFill>
        <p:spPr>
          <a:xfrm>
            <a:off x="8330578" y="152896"/>
            <a:ext cx="1081954" cy="66679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图片 115"/>
          <p:cNvPicPr/>
          <p:nvPr/>
        </p:nvPicPr>
        <p:blipFill>
          <a:blip r:embed="rId3"/>
          <a:stretch>
            <a:fillRect/>
          </a:stretch>
        </p:blipFill>
        <p:spPr>
          <a:xfrm>
            <a:off x="5024725" y="152896"/>
            <a:ext cx="866944" cy="66679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63339" y="152896"/>
            <a:ext cx="1155217" cy="6667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6193" r="13912"/>
          <a:stretch>
            <a:fillRect/>
          </a:stretch>
        </p:blipFill>
        <p:spPr>
          <a:xfrm>
            <a:off x="9496944" y="152896"/>
            <a:ext cx="972591" cy="666798"/>
          </a:xfrm>
          <a:prstGeom prst="rect">
            <a:avLst/>
          </a:prstGeom>
        </p:spPr>
      </p:pic>
      <p:sp>
        <p:nvSpPr>
          <p:cNvPr id="26" name="五边形 25"/>
          <p:cNvSpPr/>
          <p:nvPr>
            <p:custDataLst>
              <p:tags r:id="rId8"/>
            </p:custDataLst>
          </p:nvPr>
        </p:nvSpPr>
        <p:spPr>
          <a:xfrm>
            <a:off x="8035403" y="2993690"/>
            <a:ext cx="1899525" cy="408786"/>
          </a:xfrm>
          <a:prstGeom prst="homePlate">
            <a:avLst/>
          </a:prstGeom>
          <a:solidFill>
            <a:srgbClr val="265E82"/>
          </a:solidFill>
          <a:ln>
            <a:noFill/>
          </a:ln>
          <a:effectLst>
            <a:outerShdw blurRad="63500" dist="63500" dir="2700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</a:pPr>
            <a:r>
              <a:rPr lang="zh-CN" altLang="en-US" sz="1420" b="1">
                <a:latin typeface="Sitka Text" charset="0"/>
                <a:cs typeface="Sitka Text" charset="0"/>
                <a:sym typeface="+mn-ea"/>
              </a:rPr>
              <a:t>Data Integration</a:t>
            </a:r>
            <a:endParaRPr lang="zh-CN" altLang="en-US" sz="1420" b="1">
              <a:latin typeface="Sitka Text" charset="0"/>
              <a:cs typeface="Sitka Text" charset="0"/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9"/>
            </p:custDataLst>
          </p:nvPr>
        </p:nvSpPr>
        <p:spPr>
          <a:xfrm>
            <a:off x="8035403" y="3413094"/>
            <a:ext cx="2170280" cy="1062842"/>
          </a:xfrm>
          <a:prstGeom prst="roundRect">
            <a:avLst>
              <a:gd name="adj" fmla="val 0"/>
            </a:avLst>
          </a:prstGeom>
          <a:solidFill>
            <a:srgbClr val="398DC3"/>
          </a:solidFill>
          <a:ln>
            <a:noFill/>
          </a:ln>
          <a:effectLst>
            <a:outerShdw blurRad="63500" dist="63500" dir="2700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55">
                <a:latin typeface="Sitka Text" charset="0"/>
                <a:cs typeface="Sitka Text" charset="0"/>
                <a:sym typeface="+mn-ea"/>
              </a:rPr>
              <a:t>Utilize ocean current and density data to improve predictive models for submarine trajectories.</a:t>
            </a:r>
            <a:endParaRPr lang="zh-CN" altLang="en-US" sz="1255">
              <a:latin typeface="Sitka Text" charset="0"/>
              <a:cs typeface="Sitka Text" charset="0"/>
              <a:sym typeface="+mn-ea"/>
            </a:endParaRPr>
          </a:p>
        </p:txBody>
      </p:sp>
      <p:sp>
        <p:nvSpPr>
          <p:cNvPr id="37" name="五边形 36"/>
          <p:cNvSpPr/>
          <p:nvPr>
            <p:custDataLst>
              <p:tags r:id="rId10"/>
            </p:custDataLst>
          </p:nvPr>
        </p:nvSpPr>
        <p:spPr>
          <a:xfrm>
            <a:off x="5109667" y="3208170"/>
            <a:ext cx="2496246" cy="408786"/>
          </a:xfrm>
          <a:prstGeom prst="homePlate">
            <a:avLst/>
          </a:prstGeom>
          <a:solidFill>
            <a:srgbClr val="25476C"/>
          </a:solidFill>
          <a:ln>
            <a:noFill/>
          </a:ln>
          <a:effectLst>
            <a:outerShdw blurRad="63500" dist="63500" dir="2700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</a:pPr>
            <a:r>
              <a:rPr lang="en-US" altLang="zh-CN" sz="1420" b="1">
                <a:latin typeface="Sitka Text" charset="0"/>
                <a:cs typeface="Sitka Text" charset="0"/>
                <a:sym typeface="+mn-ea"/>
              </a:rPr>
              <a:t>Improve </a:t>
            </a:r>
            <a:r>
              <a:rPr lang="zh-CN" altLang="en-US" sz="1420" b="1">
                <a:latin typeface="Sitka Text" charset="0"/>
                <a:cs typeface="Sitka Text" charset="0"/>
                <a:sym typeface="+mn-ea"/>
              </a:rPr>
              <a:t>Communication</a:t>
            </a:r>
            <a:endParaRPr lang="zh-CN" altLang="en-US" sz="1420" b="1">
              <a:latin typeface="Sitka Text" charset="0"/>
              <a:cs typeface="Sitka Text" charset="0"/>
              <a:sym typeface="+mn-ea"/>
            </a:endParaRPr>
          </a:p>
        </p:txBody>
      </p:sp>
      <p:sp>
        <p:nvSpPr>
          <p:cNvPr id="38" name="圆角矩形 37"/>
          <p:cNvSpPr/>
          <p:nvPr>
            <p:custDataLst>
              <p:tags r:id="rId11"/>
            </p:custDataLst>
          </p:nvPr>
        </p:nvSpPr>
        <p:spPr>
          <a:xfrm>
            <a:off x="5109667" y="3627573"/>
            <a:ext cx="2676749" cy="1009222"/>
          </a:xfrm>
          <a:prstGeom prst="roundRect">
            <a:avLst>
              <a:gd name="adj" fmla="val 0"/>
            </a:avLst>
          </a:prstGeom>
          <a:solidFill>
            <a:srgbClr val="3E73AA"/>
          </a:solidFill>
          <a:ln>
            <a:noFill/>
          </a:ln>
          <a:effectLst>
            <a:outerShdw blurRad="63500" dist="63500" dir="2700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55">
                <a:latin typeface="Sitka Text" charset="0"/>
                <a:cs typeface="Sitka Text" charset="0"/>
                <a:sym typeface="+mn-ea"/>
              </a:rPr>
              <a:t>Equip submarines with technology for continuous location and environmental data sharing, reducing uncertainties.</a:t>
            </a:r>
            <a:endParaRPr lang="zh-CN" altLang="en-US" sz="1255">
              <a:latin typeface="Sitka Text" charset="0"/>
              <a:cs typeface="Sitka Text" charset="0"/>
              <a:sym typeface="+mn-ea"/>
            </a:endParaRPr>
          </a:p>
        </p:txBody>
      </p:sp>
      <p:sp>
        <p:nvSpPr>
          <p:cNvPr id="39" name="五边形 38"/>
          <p:cNvSpPr/>
          <p:nvPr>
            <p:custDataLst>
              <p:tags r:id="rId12"/>
            </p:custDataLst>
          </p:nvPr>
        </p:nvSpPr>
        <p:spPr>
          <a:xfrm>
            <a:off x="8039651" y="4591670"/>
            <a:ext cx="2009951" cy="408786"/>
          </a:xfrm>
          <a:prstGeom prst="homePlate">
            <a:avLst/>
          </a:prstGeom>
          <a:solidFill>
            <a:srgbClr val="297F78"/>
          </a:solidFill>
          <a:ln>
            <a:noFill/>
          </a:ln>
          <a:effectLst>
            <a:outerShdw blurRad="63500" dist="63500" dir="2700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</a:pPr>
            <a:r>
              <a:rPr lang="zh-CN" altLang="en-US" sz="1420" b="1">
                <a:latin typeface="Sitka Text" charset="0"/>
                <a:cs typeface="Sitka Text" charset="0"/>
                <a:sym typeface="+mn-ea"/>
              </a:rPr>
              <a:t>Versatile Equipment</a:t>
            </a:r>
            <a:endParaRPr lang="zh-CN" altLang="en-US" sz="1420" b="1">
              <a:latin typeface="Sitka Text" charset="0"/>
              <a:cs typeface="Sitka Text" charset="0"/>
              <a:sym typeface="+mn-ea"/>
            </a:endParaRPr>
          </a:p>
        </p:txBody>
      </p:sp>
      <p:sp>
        <p:nvSpPr>
          <p:cNvPr id="40" name="圆角矩形 39"/>
          <p:cNvSpPr/>
          <p:nvPr>
            <p:custDataLst>
              <p:tags r:id="rId13"/>
            </p:custDataLst>
          </p:nvPr>
        </p:nvSpPr>
        <p:spPr>
          <a:xfrm>
            <a:off x="8039651" y="5011073"/>
            <a:ext cx="2433070" cy="1158403"/>
          </a:xfrm>
          <a:prstGeom prst="roundRect">
            <a:avLst>
              <a:gd name="adj" fmla="val 0"/>
            </a:avLst>
          </a:prstGeom>
          <a:solidFill>
            <a:srgbClr val="36A69D"/>
          </a:solidFill>
          <a:ln>
            <a:noFill/>
          </a:ln>
          <a:effectLst>
            <a:outerShdw blurRad="63500" dist="63500" dir="2700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55">
                <a:latin typeface="Sitka Text" charset="0"/>
                <a:cs typeface="Sitka Text" charset="0"/>
                <a:sym typeface="+mn-ea"/>
              </a:rPr>
              <a:t>Prioritize acquisition of sonar, GPS, and ROVs for the mother ship, ensuring readiness for diverse search scenarios.</a:t>
            </a:r>
            <a:endParaRPr lang="zh-CN" altLang="en-US" sz="1255">
              <a:latin typeface="Sitka Text" charset="0"/>
              <a:cs typeface="Sitka Text" charset="0"/>
              <a:sym typeface="+mn-ea"/>
            </a:endParaRPr>
          </a:p>
        </p:txBody>
      </p:sp>
      <p:sp>
        <p:nvSpPr>
          <p:cNvPr id="41" name="五边形 40"/>
          <p:cNvSpPr/>
          <p:nvPr>
            <p:custDataLst>
              <p:tags r:id="rId14"/>
            </p:custDataLst>
          </p:nvPr>
        </p:nvSpPr>
        <p:spPr>
          <a:xfrm>
            <a:off x="5110198" y="4817829"/>
            <a:ext cx="2804163" cy="408786"/>
          </a:xfrm>
          <a:prstGeom prst="homePlate">
            <a:avLst/>
          </a:prstGeom>
          <a:solidFill>
            <a:srgbClr val="6F395B"/>
          </a:solidFill>
          <a:ln>
            <a:noFill/>
          </a:ln>
          <a:effectLst>
            <a:outerShdw blurRad="63500" dist="63500" dir="2700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</a:pPr>
            <a:r>
              <a:rPr sz="1420" b="1">
                <a:latin typeface="Sitka Text" charset="0"/>
                <a:cs typeface="Sitka Text" charset="0"/>
                <a:sym typeface="+mn-ea"/>
              </a:rPr>
              <a:t>Enhance Crew Preparedness</a:t>
            </a:r>
            <a:endParaRPr sz="1420" b="1">
              <a:latin typeface="Sitka Text" charset="0"/>
              <a:cs typeface="Sitka Text" charset="0"/>
              <a:sym typeface="+mn-ea"/>
            </a:endParaRPr>
          </a:p>
        </p:txBody>
      </p:sp>
      <p:sp>
        <p:nvSpPr>
          <p:cNvPr id="42" name="圆角矩形 41"/>
          <p:cNvSpPr/>
          <p:nvPr>
            <p:custDataLst>
              <p:tags r:id="rId15"/>
            </p:custDataLst>
          </p:nvPr>
        </p:nvSpPr>
        <p:spPr>
          <a:xfrm>
            <a:off x="5110198" y="5237233"/>
            <a:ext cx="2686836" cy="1132389"/>
          </a:xfrm>
          <a:prstGeom prst="roundRect">
            <a:avLst>
              <a:gd name="adj" fmla="val 0"/>
            </a:avLst>
          </a:prstGeom>
          <a:solidFill>
            <a:srgbClr val="AB5B8E"/>
          </a:solidFill>
          <a:ln>
            <a:noFill/>
          </a:ln>
          <a:effectLst>
            <a:outerShdw blurRad="63500" dist="63500" dir="2700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55">
                <a:latin typeface="Sitka Text" charset="0"/>
                <a:cs typeface="Sitka Text" charset="0"/>
                <a:sym typeface="+mn-ea"/>
              </a:rPr>
              <a:t>Implement training simulations based on dynamic environmental conditions, preparing crews for real-world rescue operations.</a:t>
            </a:r>
            <a:endParaRPr lang="zh-CN" altLang="en-US" sz="1255">
              <a:latin typeface="Sitka Text" charset="0"/>
              <a:cs typeface="Sitka Text" charset="0"/>
              <a:sym typeface="+mn-ea"/>
            </a:endParaRPr>
          </a:p>
        </p:txBody>
      </p:sp>
      <p:sp>
        <p:nvSpPr>
          <p:cNvPr id="43" name="五边形 42"/>
          <p:cNvSpPr/>
          <p:nvPr>
            <p:custDataLst>
              <p:tags r:id="rId16"/>
            </p:custDataLst>
          </p:nvPr>
        </p:nvSpPr>
        <p:spPr>
          <a:xfrm>
            <a:off x="8039651" y="6297421"/>
            <a:ext cx="2433601" cy="408786"/>
          </a:xfrm>
          <a:prstGeom prst="homePlate">
            <a:avLst/>
          </a:prstGeom>
          <a:solidFill>
            <a:srgbClr val="268155"/>
          </a:solidFill>
          <a:ln>
            <a:noFill/>
          </a:ln>
          <a:effectLst>
            <a:outerShdw blurRad="63500" dist="63500" dir="2700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</a:pPr>
            <a:r>
              <a:rPr lang="zh-CN" altLang="en-US" sz="1420" b="1">
                <a:latin typeface="Sitka Text" charset="0"/>
                <a:cs typeface="Sitka Text" charset="0"/>
                <a:sym typeface="+mn-ea"/>
              </a:rPr>
              <a:t>International Standards</a:t>
            </a:r>
            <a:endParaRPr lang="zh-CN" altLang="en-US" sz="1420" b="1">
              <a:latin typeface="Sitka Text" charset="0"/>
              <a:cs typeface="Sitka Text" charset="0"/>
              <a:sym typeface="+mn-ea"/>
            </a:endParaRPr>
          </a:p>
        </p:txBody>
      </p:sp>
      <p:sp>
        <p:nvSpPr>
          <p:cNvPr id="44" name="圆角矩形 43"/>
          <p:cNvSpPr/>
          <p:nvPr>
            <p:custDataLst>
              <p:tags r:id="rId17"/>
            </p:custDataLst>
          </p:nvPr>
        </p:nvSpPr>
        <p:spPr>
          <a:xfrm>
            <a:off x="8039651" y="6716824"/>
            <a:ext cx="2340695" cy="1348992"/>
          </a:xfrm>
          <a:prstGeom prst="roundRect">
            <a:avLst>
              <a:gd name="adj" fmla="val 0"/>
            </a:avLst>
          </a:prstGeom>
          <a:solidFill>
            <a:srgbClr val="32AA6D"/>
          </a:solidFill>
          <a:ln>
            <a:noFill/>
          </a:ln>
          <a:effectLst>
            <a:outerShdw blurRad="63500" dist="63500" dir="2700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55">
                <a:latin typeface="Sitka Text" charset="0"/>
                <a:cs typeface="Sitka Text" charset="0"/>
                <a:sym typeface="+mn-ea"/>
              </a:rPr>
              <a:t>Ensure all submarine operations meet IMO guidelines, focusing on design, operation, and emergency protocols.</a:t>
            </a:r>
            <a:endParaRPr lang="zh-CN" altLang="en-US" sz="1255">
              <a:latin typeface="Sitka Text" charset="0"/>
              <a:cs typeface="Sitka Text" charset="0"/>
              <a:sym typeface="+mn-ea"/>
            </a:endParaRPr>
          </a:p>
        </p:txBody>
      </p:sp>
      <p:sp>
        <p:nvSpPr>
          <p:cNvPr id="45" name="五边形 44"/>
          <p:cNvSpPr/>
          <p:nvPr>
            <p:custDataLst>
              <p:tags r:id="rId18"/>
            </p:custDataLst>
          </p:nvPr>
        </p:nvSpPr>
        <p:spPr>
          <a:xfrm>
            <a:off x="5109667" y="6518802"/>
            <a:ext cx="1966949" cy="408786"/>
          </a:xfrm>
          <a:prstGeom prst="homePlate">
            <a:avLst/>
          </a:prstGeom>
          <a:solidFill>
            <a:srgbClr val="64723A"/>
          </a:solidFill>
          <a:ln>
            <a:noFill/>
          </a:ln>
          <a:effectLst>
            <a:outerShdw blurRad="63500" dist="63500" dir="2700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00000"/>
              </a:lnSpc>
            </a:pPr>
            <a:r>
              <a:rPr lang="zh-CN" altLang="en-US" sz="1420" b="1">
                <a:latin typeface="Sitka Text" charset="0"/>
                <a:cs typeface="Sitka Text" charset="0"/>
                <a:sym typeface="+mn-ea"/>
              </a:rPr>
              <a:t>Global Cooperation</a:t>
            </a:r>
            <a:endParaRPr lang="zh-CN" altLang="en-US" sz="1420" b="1">
              <a:latin typeface="Sitka Text" charset="0"/>
              <a:cs typeface="Sitka Text" charset="0"/>
              <a:sym typeface="+mn-ea"/>
            </a:endParaRPr>
          </a:p>
        </p:txBody>
      </p:sp>
      <p:sp>
        <p:nvSpPr>
          <p:cNvPr id="46" name="圆角矩形 45"/>
          <p:cNvSpPr/>
          <p:nvPr>
            <p:custDataLst>
              <p:tags r:id="rId19"/>
            </p:custDataLst>
          </p:nvPr>
        </p:nvSpPr>
        <p:spPr>
          <a:xfrm>
            <a:off x="5109667" y="6938205"/>
            <a:ext cx="2686305" cy="1127611"/>
          </a:xfrm>
          <a:prstGeom prst="roundRect">
            <a:avLst>
              <a:gd name="adj" fmla="val 0"/>
            </a:avLst>
          </a:prstGeom>
          <a:solidFill>
            <a:srgbClr val="8FA353"/>
          </a:solidFill>
          <a:ln>
            <a:noFill/>
          </a:ln>
          <a:effectLst>
            <a:outerShdw blurRad="63500" dist="63500" dir="2700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55">
                <a:latin typeface="Sitka Text" charset="0"/>
                <a:cs typeface="Sitka Text" charset="0"/>
                <a:sym typeface="+mn-ea"/>
              </a:rPr>
              <a:t>Engage in partnerships for sharing data and technologies, promoting advancements in submarine safety and rescue.</a:t>
            </a:r>
            <a:endParaRPr lang="zh-CN" altLang="en-US" sz="1255">
              <a:latin typeface="Sitka Text" charset="0"/>
              <a:cs typeface="Sitka Text" charset="0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131433" y="1017186"/>
            <a:ext cx="5115128" cy="1973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40">
                <a:latin typeface="Sitka Text" charset="0"/>
                <a:cs typeface="Sitka Text" charset="0"/>
              </a:rPr>
              <a:t>These recommendations aim to leverage technological advancements and international cooperation to safeguard lives and assets in maritime explorations. We are committed to continuous improvement and collaboration to enhance safety standards.</a:t>
            </a:r>
            <a:endParaRPr lang="zh-CN" altLang="en-US" sz="1340">
              <a:latin typeface="Sitka Text" charset="0"/>
              <a:cs typeface="Sitka Text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835">
              <a:latin typeface="Sitka Text" charset="0"/>
              <a:cs typeface="Sitka Text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40">
                <a:latin typeface="Sitka Text" charset="0"/>
                <a:cs typeface="Sitka Text" charset="0"/>
              </a:rPr>
              <a:t>Best regards,</a:t>
            </a:r>
            <a:endParaRPr lang="zh-CN" altLang="en-US" sz="1340">
              <a:latin typeface="Sitka Text" charset="0"/>
              <a:cs typeface="Sitka Text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340">
                <a:latin typeface="Sitka Text" charset="0"/>
                <a:cs typeface="Sitka Text" charset="0"/>
              </a:rPr>
              <a:t>Team: </a:t>
            </a:r>
            <a:r>
              <a:rPr lang="en-US" altLang="zh-CN" sz="1170">
                <a:latin typeface="MV Boli" panose="02000500030200090000" charset="0"/>
                <a:cs typeface="MV Boli" panose="02000500030200090000" charset="0"/>
              </a:rPr>
              <a:t>2423654</a:t>
            </a:r>
            <a:endParaRPr lang="en-US" altLang="zh-CN" sz="1170">
              <a:latin typeface="MV Boli" panose="02000500030200090000" charset="0"/>
              <a:cs typeface="MV Boli" panose="02000500030200090000" charset="0"/>
            </a:endParaRPr>
          </a:p>
        </p:txBody>
      </p:sp>
    </p:spTree>
    <p:custDataLst>
      <p:tags r:id="rId2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5.xml><?xml version="1.0" encoding="utf-8"?>
<p:tagLst xmlns:p="http://schemas.openxmlformats.org/presentationml/2006/main">
  <p:tag name="commondata" val="eyJoZGlkIjoiY2I3ZjNmOTllNjFkY2YxMDA3Y2RiMmU2MjcxMDViNzkifQ=="/>
  <p:tag name="resource_record_key" val="{&quot;13&quot;:[4364974]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4727</Words>
  <Application>WPS 演示</Application>
  <PresentationFormat>宽屏</PresentationFormat>
  <Paragraphs>317</Paragraphs>
  <Slides>6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9" baseType="lpstr">
      <vt:lpstr>Arial</vt:lpstr>
      <vt:lpstr>宋体</vt:lpstr>
      <vt:lpstr>Wingdings</vt:lpstr>
      <vt:lpstr>Wingdings</vt:lpstr>
      <vt:lpstr>微软雅黑</vt:lpstr>
      <vt:lpstr>Microsoft YaHei UI</vt:lpstr>
      <vt:lpstr>Arial Unicode MS</vt:lpstr>
      <vt:lpstr>Calibri</vt:lpstr>
      <vt:lpstr>Sitka Text</vt:lpstr>
      <vt:lpstr>MV Boli</vt:lpstr>
      <vt:lpstr>WPS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龙龙学长</cp:lastModifiedBy>
  <cp:revision>167</cp:revision>
  <dcterms:created xsi:type="dcterms:W3CDTF">2019-06-19T02:08:00Z</dcterms:created>
  <dcterms:modified xsi:type="dcterms:W3CDTF">2024-02-06T09:45:13Z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2353E8F4E6374732A6EB42BF6A025AA1_13</vt:lpwstr>
  </property>
</Properties>
</file>